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5"/>
  </p:notesMasterIdLst>
  <p:sldIdLst>
    <p:sldId id="256" r:id="rId2"/>
    <p:sldId id="790" r:id="rId3"/>
    <p:sldId id="791" r:id="rId4"/>
    <p:sldId id="792" r:id="rId5"/>
    <p:sldId id="793" r:id="rId6"/>
    <p:sldId id="794" r:id="rId7"/>
    <p:sldId id="795" r:id="rId8"/>
    <p:sldId id="796" r:id="rId9"/>
    <p:sldId id="797" r:id="rId10"/>
    <p:sldId id="798" r:id="rId11"/>
    <p:sldId id="799" r:id="rId12"/>
    <p:sldId id="800" r:id="rId13"/>
    <p:sldId id="801" r:id="rId14"/>
    <p:sldId id="802" r:id="rId15"/>
    <p:sldId id="775" r:id="rId16"/>
    <p:sldId id="803" r:id="rId17"/>
    <p:sldId id="804" r:id="rId18"/>
    <p:sldId id="805" r:id="rId19"/>
    <p:sldId id="806" r:id="rId20"/>
    <p:sldId id="807" r:id="rId21"/>
    <p:sldId id="808" r:id="rId22"/>
    <p:sldId id="809" r:id="rId23"/>
    <p:sldId id="810" r:id="rId24"/>
    <p:sldId id="811" r:id="rId25"/>
    <p:sldId id="812" r:id="rId26"/>
    <p:sldId id="813" r:id="rId27"/>
    <p:sldId id="814" r:id="rId28"/>
    <p:sldId id="815" r:id="rId29"/>
    <p:sldId id="816" r:id="rId30"/>
    <p:sldId id="817" r:id="rId31"/>
    <p:sldId id="818" r:id="rId32"/>
    <p:sldId id="819" r:id="rId33"/>
    <p:sldId id="820" r:id="rId34"/>
    <p:sldId id="821" r:id="rId35"/>
    <p:sldId id="822" r:id="rId36"/>
    <p:sldId id="823" r:id="rId37"/>
    <p:sldId id="824" r:id="rId38"/>
    <p:sldId id="825" r:id="rId39"/>
    <p:sldId id="826" r:id="rId40"/>
    <p:sldId id="827" r:id="rId41"/>
    <p:sldId id="828" r:id="rId42"/>
    <p:sldId id="829" r:id="rId43"/>
    <p:sldId id="830" r:id="rId44"/>
    <p:sldId id="831" r:id="rId45"/>
    <p:sldId id="832" r:id="rId46"/>
    <p:sldId id="833" r:id="rId47"/>
    <p:sldId id="834" r:id="rId48"/>
    <p:sldId id="835" r:id="rId49"/>
    <p:sldId id="836" r:id="rId50"/>
    <p:sldId id="837" r:id="rId51"/>
    <p:sldId id="838" r:id="rId52"/>
    <p:sldId id="839" r:id="rId53"/>
    <p:sldId id="840" r:id="rId54"/>
    <p:sldId id="841" r:id="rId55"/>
    <p:sldId id="842" r:id="rId56"/>
    <p:sldId id="843" r:id="rId57"/>
    <p:sldId id="844" r:id="rId58"/>
    <p:sldId id="845" r:id="rId59"/>
    <p:sldId id="846" r:id="rId60"/>
    <p:sldId id="847" r:id="rId61"/>
    <p:sldId id="848" r:id="rId62"/>
    <p:sldId id="849" r:id="rId63"/>
    <p:sldId id="850" r:id="rId6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tilisateur" initials="U" lastIdx="1" clrIdx="0">
    <p:extLst>
      <p:ext uri="{19B8F6BF-5375-455C-9EA6-DF929625EA0E}">
        <p15:presenceInfo xmlns:p15="http://schemas.microsoft.com/office/powerpoint/2012/main" userId="Utilisa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99"/>
    <p:restoredTop sz="94687"/>
  </p:normalViewPr>
  <p:slideViewPr>
    <p:cSldViewPr snapToGrid="0" snapToObjects="1">
      <p:cViewPr varScale="1">
        <p:scale>
          <a:sx n="104" d="100"/>
          <a:sy n="104" d="100"/>
        </p:scale>
        <p:origin x="1264"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72B19F-3570-E94D-936D-9C3F606D0311}" type="datetimeFigureOut">
              <a:rPr lang="fr-FR" smtClean="0"/>
              <a:t>10/09/2022</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735DC1-EC95-4B48-90B1-6B7EA4DAD880}" type="slidenum">
              <a:rPr lang="fr-FR" smtClean="0"/>
              <a:t>‹N°›</a:t>
            </a:fld>
            <a:endParaRPr lang="fr-FR"/>
          </a:p>
        </p:txBody>
      </p:sp>
    </p:spTree>
    <p:extLst>
      <p:ext uri="{BB962C8B-B14F-4D97-AF65-F5344CB8AC3E}">
        <p14:creationId xmlns:p14="http://schemas.microsoft.com/office/powerpoint/2010/main" val="2930896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tLang="fr-FR" sz="1200" b="1" dirty="0">
                <a:solidFill>
                  <a:srgbClr val="0070C0"/>
                </a:solidFill>
              </a:rPr>
              <a:t>De plus</a:t>
            </a:r>
            <a:r>
              <a:rPr lang="fr-FR" altLang="fr-FR" sz="1200" dirty="0">
                <a:solidFill>
                  <a:srgbClr val="0070C0"/>
                </a:solidFill>
              </a:rPr>
              <a:t>, </a:t>
            </a:r>
            <a:r>
              <a:rPr lang="fr-FR" altLang="fr-FR" sz="1200" dirty="0"/>
              <a:t>l’ouverture d’un compte  SBCF CONNECT (</a:t>
            </a:r>
            <a:r>
              <a:rPr lang="fr-FR" altLang="fr-FR" sz="1200" dirty="0" err="1"/>
              <a:t>OUI.Sncf</a:t>
            </a:r>
            <a:r>
              <a:rPr lang="fr-FR" altLang="fr-FR" sz="1200"/>
              <a:t> )est de plus en plus indispensable. La réglementation SNCF formalise l’ouverture d’un compte : Article 2.2 du Règlement GRH00246 : </a:t>
            </a:r>
            <a:r>
              <a:rPr lang="fr-FR" altLang="fr-FR" sz="1200" i="1">
                <a:solidFill>
                  <a:srgbClr val="0070C0"/>
                </a:solidFill>
              </a:rPr>
              <a:t>Lorsqu’il achète un billet, le titulaire de FC, pensionné ou ayant droit, est tenu de créer un compte client SNCF CONNECT pour bénéficier de ses FC sur OUI.sncf et sur les canaux de distribution SNCF qui imposent ce prérequis </a:t>
            </a:r>
            <a:r>
              <a:rPr lang="fr-FR" altLang="fr-FR" sz="1200"/>
              <a:t>;</a:t>
            </a:r>
          </a:p>
          <a:p>
            <a:endParaRPr lang="fr-FR"/>
          </a:p>
        </p:txBody>
      </p:sp>
      <p:sp>
        <p:nvSpPr>
          <p:cNvPr id="4" name="Espace réservé du numéro de diapositive 3"/>
          <p:cNvSpPr>
            <a:spLocks noGrp="1"/>
          </p:cNvSpPr>
          <p:nvPr>
            <p:ph type="sldNum" sz="quarter" idx="5"/>
          </p:nvPr>
        </p:nvSpPr>
        <p:spPr/>
        <p:txBody>
          <a:bodyPr/>
          <a:lstStyle/>
          <a:p>
            <a:fld id="{0507C63B-48FF-B645-ADA1-A9973C278E6D}" type="slidenum">
              <a:rPr lang="fr-FR" smtClean="0"/>
              <a:t>3</a:t>
            </a:fld>
            <a:endParaRPr lang="fr-FR"/>
          </a:p>
        </p:txBody>
      </p:sp>
    </p:spTree>
    <p:extLst>
      <p:ext uri="{BB962C8B-B14F-4D97-AF65-F5344CB8AC3E}">
        <p14:creationId xmlns:p14="http://schemas.microsoft.com/office/powerpoint/2010/main" val="19110818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507C63B-48FF-B645-ADA1-A9973C278E6D}" type="slidenum">
              <a:rPr lang="fr-FR" smtClean="0"/>
              <a:t>14</a:t>
            </a:fld>
            <a:endParaRPr lang="fr-FR"/>
          </a:p>
        </p:txBody>
      </p:sp>
    </p:spTree>
    <p:extLst>
      <p:ext uri="{BB962C8B-B14F-4D97-AF65-F5344CB8AC3E}">
        <p14:creationId xmlns:p14="http://schemas.microsoft.com/office/powerpoint/2010/main" val="2867613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a:t>Voir NEWSLETTER n°48 CPR de </a:t>
            </a:r>
            <a:r>
              <a:rPr lang="fr-FR" b="1" err="1"/>
              <a:t>nov</a:t>
            </a:r>
            <a:r>
              <a:rPr lang="fr-FR" b="1"/>
              <a:t> 2021</a:t>
            </a:r>
            <a:r>
              <a:rPr lang="fr-FR"/>
              <a:t>: Communiqué SNCF sur la digitalisation des FC </a:t>
            </a:r>
          </a:p>
        </p:txBody>
      </p:sp>
      <p:sp>
        <p:nvSpPr>
          <p:cNvPr id="4" name="Espace réservé du numéro de diapositive 3"/>
          <p:cNvSpPr>
            <a:spLocks noGrp="1"/>
          </p:cNvSpPr>
          <p:nvPr>
            <p:ph type="sldNum" sz="quarter" idx="5"/>
          </p:nvPr>
        </p:nvSpPr>
        <p:spPr/>
        <p:txBody>
          <a:bodyPr/>
          <a:lstStyle/>
          <a:p>
            <a:fld id="{0507C63B-48FF-B645-ADA1-A9973C278E6D}" type="slidenum">
              <a:rPr lang="fr-FR" smtClean="0"/>
              <a:t>16</a:t>
            </a:fld>
            <a:endParaRPr lang="fr-FR"/>
          </a:p>
        </p:txBody>
      </p:sp>
    </p:spTree>
    <p:extLst>
      <p:ext uri="{BB962C8B-B14F-4D97-AF65-F5344CB8AC3E}">
        <p14:creationId xmlns:p14="http://schemas.microsoft.com/office/powerpoint/2010/main" val="29248148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507C63B-48FF-B645-ADA1-A9973C278E6D}" type="slidenum">
              <a:rPr lang="fr-FR" smtClean="0"/>
              <a:t>17</a:t>
            </a:fld>
            <a:endParaRPr lang="fr-FR"/>
          </a:p>
        </p:txBody>
      </p:sp>
    </p:spTree>
    <p:extLst>
      <p:ext uri="{BB962C8B-B14F-4D97-AF65-F5344CB8AC3E}">
        <p14:creationId xmlns:p14="http://schemas.microsoft.com/office/powerpoint/2010/main" val="48997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507C63B-48FF-B645-ADA1-A9973C278E6D}" type="slidenum">
              <a:rPr lang="fr-FR" smtClean="0"/>
              <a:t>18</a:t>
            </a:fld>
            <a:endParaRPr lang="fr-FR"/>
          </a:p>
        </p:txBody>
      </p:sp>
    </p:spTree>
    <p:extLst>
      <p:ext uri="{BB962C8B-B14F-4D97-AF65-F5344CB8AC3E}">
        <p14:creationId xmlns:p14="http://schemas.microsoft.com/office/powerpoint/2010/main" val="300435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58F5A9EC-A55E-40B8-98F7-8EEC6C0845C3}"/>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01DD4772-3E1B-4C32-884F-F302AC0DEEBB}"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10/09/2022</a:t>
            </a:fld>
            <a:endParaRPr lang="fr-FR" sz="1200" b="0" i="0" u="none" strike="noStrike" kern="1200" cap="none" spc="0" baseline="0" dirty="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984BE95B-B095-4735-81E5-48DB39ED0BD1}"/>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563504BD-37E4-418A-A663-AF5029CC60D1}" type="slidenum">
              <a:rPr/>
              <a:t>62</a:t>
            </a:fld>
            <a:endParaRPr lang="fr-FR" sz="1400" b="0" i="0" u="none" strike="noStrike" kern="1200" cap="none" spc="0" baseline="0" dirty="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2C4B117F-3A18-4B5D-A6B9-22A2D6ECD9EF}"/>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E86D0188-E512-4D7C-8DA6-BAE81DD5ABB1}" type="slidenum">
              <a:rPr/>
              <a:t>62</a:t>
            </a:fld>
            <a:endParaRPr lang="fr-FR" sz="1400" b="0" i="0" u="none" strike="noStrike" kern="1200" cap="none" spc="0" baseline="0" dirty="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FEF00277-1011-4961-8671-712658D323B2}"/>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22422D55-FE48-4410-AF7C-00820F183E64}"/>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noAutofit/>
          </a:bodyPr>
          <a:lstStyle/>
          <a:p>
            <a:endParaRPr lang="fr-FR" dirty="0"/>
          </a:p>
        </p:txBody>
      </p:sp>
    </p:spTree>
    <p:extLst>
      <p:ext uri="{BB962C8B-B14F-4D97-AF65-F5344CB8AC3E}">
        <p14:creationId xmlns:p14="http://schemas.microsoft.com/office/powerpoint/2010/main" val="3366587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a:t>Voir NEWSLETTER n°48 CPR de </a:t>
            </a:r>
            <a:r>
              <a:rPr lang="fr-FR" b="1" err="1"/>
              <a:t>nov</a:t>
            </a:r>
            <a:r>
              <a:rPr lang="fr-FR" b="1"/>
              <a:t> 2021</a:t>
            </a:r>
            <a:r>
              <a:rPr lang="fr-FR"/>
              <a:t>: Communiqué SNCF sur la digitalisation des FC </a:t>
            </a:r>
          </a:p>
        </p:txBody>
      </p:sp>
      <p:sp>
        <p:nvSpPr>
          <p:cNvPr id="4" name="Espace réservé du numéro de diapositive 3"/>
          <p:cNvSpPr>
            <a:spLocks noGrp="1"/>
          </p:cNvSpPr>
          <p:nvPr>
            <p:ph type="sldNum" sz="quarter" idx="5"/>
          </p:nvPr>
        </p:nvSpPr>
        <p:spPr/>
        <p:txBody>
          <a:bodyPr/>
          <a:lstStyle/>
          <a:p>
            <a:fld id="{0507C63B-48FF-B645-ADA1-A9973C278E6D}" type="slidenum">
              <a:rPr lang="fr-FR" smtClean="0"/>
              <a:t>4</a:t>
            </a:fld>
            <a:endParaRPr lang="fr-FR"/>
          </a:p>
        </p:txBody>
      </p:sp>
    </p:spTree>
    <p:extLst>
      <p:ext uri="{BB962C8B-B14F-4D97-AF65-F5344CB8AC3E}">
        <p14:creationId xmlns:p14="http://schemas.microsoft.com/office/powerpoint/2010/main" val="3391656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FBAD4246-5640-46CE-BAE3-C48A0905D108}"/>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3BCEE90-54F4-4404-9AF3-7D9955C87A97}"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10/09/2022</a:t>
            </a:fld>
            <a:endParaRPr lang="fr-FR" sz="1200" b="0" i="0" u="none" strike="noStrike" kern="1200" cap="none" spc="0" baseline="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D6CB79EA-FD1E-4B0A-977C-BB2135B91875}"/>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D5415180-8009-4C38-9CC4-CBC12A3AF52C}" type="slidenum">
              <a:rPr/>
              <a:t>5</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6CF63DE9-DE94-4FD7-8A50-92A0E6500507}"/>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3711F75E-75C4-484F-A8A1-88E558ECCA3B}" type="slidenum">
              <a:rPr/>
              <a:t>5</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F29F45F0-57BE-43F4-9324-85132F814982}"/>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AED3F2D6-1F2D-4D92-9E87-CE1C29712B7E}"/>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spAutoFit/>
          </a:bodyPr>
          <a:lstStyle/>
          <a:p>
            <a:endParaRPr lang="fr-FR"/>
          </a:p>
        </p:txBody>
      </p:sp>
    </p:spTree>
    <p:extLst>
      <p:ext uri="{BB962C8B-B14F-4D97-AF65-F5344CB8AC3E}">
        <p14:creationId xmlns:p14="http://schemas.microsoft.com/office/powerpoint/2010/main" val="1199041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3067FEFF-EE89-488A-A9E2-C0AE499A6E0F}"/>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4F365D0-E7B1-4B75-A3C0-C974A44336E5}"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10/09/2022</a:t>
            </a:fld>
            <a:endParaRPr lang="fr-FR" sz="1200" b="0" i="0" u="none" strike="noStrike" kern="1200" cap="none" spc="0" baseline="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4330E205-CD07-4DEC-82CA-943E063EDF59}"/>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101BF172-FE01-415F-98CC-673A0B3DAFEC}" type="slidenum">
              <a:rPr/>
              <a:t>6</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1BDB29F7-A05A-4549-A062-B9C5AB745AE2}"/>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22680EA4-8E5D-427E-9FC3-E545623AB2D2}" type="slidenum">
              <a:rPr/>
              <a:t>6</a:t>
            </a:fld>
            <a:endParaRPr lang="fr-FR"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87D4D8E6-DE64-4A55-A389-61094C9AE679}"/>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AA3C9DBC-F1FD-409F-AC8F-77C05EC27BEF}"/>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noAutofit/>
          </a:bodyPr>
          <a:lstStyle/>
          <a:p>
            <a:endParaRPr lang="fr-FR"/>
          </a:p>
        </p:txBody>
      </p:sp>
    </p:spTree>
    <p:extLst>
      <p:ext uri="{BB962C8B-B14F-4D97-AF65-F5344CB8AC3E}">
        <p14:creationId xmlns:p14="http://schemas.microsoft.com/office/powerpoint/2010/main" val="1733404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C76713A2-36B2-4F3D-BEF0-2370DA3A467D}"/>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608D899-DA96-495B-98CD-713C42F84701}"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10/09/2022</a:t>
            </a:fld>
            <a:endParaRPr lang="fr-FR" sz="1200" b="0" i="0" u="none" strike="noStrike" kern="1200" cap="none" spc="0" baseline="0" dirty="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7CF9E5E1-17F4-4AE9-8019-E1EEC2C19648}"/>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EC763F74-B514-4C7F-AA98-70122E31F9FF}" type="slidenum">
              <a:rPr/>
              <a:t>8</a:t>
            </a:fld>
            <a:endParaRPr lang="fr-FR" sz="1400" b="0" i="0" u="none" strike="noStrike" kern="1200" cap="none" spc="0" baseline="0" dirty="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ED486CCC-145A-4C05-87CA-5D4091261930}"/>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D23E36A1-23E9-491B-AC12-A7DE2E244E20}" type="slidenum">
              <a:rPr/>
              <a:t>8</a:t>
            </a:fld>
            <a:endParaRPr lang="fr-FR" sz="1400" b="0" i="0" u="none" strike="noStrike" kern="1200" cap="none" spc="0" baseline="0" dirty="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C5536B48-84CB-4B25-B1DA-38232E1520DE}"/>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DAFEF475-D484-4377-9300-7D492BF859F3}"/>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noAutofit/>
          </a:bodyPr>
          <a:lstStyle/>
          <a:p>
            <a:endParaRPr lang="fr-FR" dirty="0"/>
          </a:p>
        </p:txBody>
      </p:sp>
    </p:spTree>
    <p:extLst>
      <p:ext uri="{BB962C8B-B14F-4D97-AF65-F5344CB8AC3E}">
        <p14:creationId xmlns:p14="http://schemas.microsoft.com/office/powerpoint/2010/main" val="3165762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2ECD4983-03FD-4874-9FC1-487598776378}"/>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A9594F4-44A8-4066-9A8F-297A58B85084}"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10/09/2022</a:t>
            </a:fld>
            <a:endParaRPr lang="fr-FR" sz="1200" b="0" i="0" u="none" strike="noStrike" kern="1200" cap="none" spc="0" baseline="0" dirty="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EFFD7931-7156-4F61-824A-07FA121A7DD1}"/>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BA89943F-DCF5-4117-917C-168706594342}" type="slidenum">
              <a:rPr/>
              <a:t>9</a:t>
            </a:fld>
            <a:endParaRPr lang="fr-FR" sz="1400" b="0" i="0" u="none" strike="noStrike" kern="1200" cap="none" spc="0" baseline="0" dirty="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C945DF90-D7AC-4B54-B601-F3B464A9AF2E}"/>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0B895BB5-4A9E-4D34-B418-CD1EEF8AE91D}" type="slidenum">
              <a:rPr/>
              <a:t>9</a:t>
            </a:fld>
            <a:endParaRPr lang="fr-FR" sz="1400" b="0" i="0" u="none" strike="noStrike" kern="1200" cap="none" spc="0" baseline="0" dirty="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7F124A25-4C4A-4A6E-9C64-DBCF7C265577}"/>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4AED31CB-B0EE-4F99-940F-52746F3FC53E}"/>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noAutofit/>
          </a:bodyPr>
          <a:lstStyle/>
          <a:p>
            <a:endParaRPr lang="fr-FR" dirty="0"/>
          </a:p>
        </p:txBody>
      </p:sp>
    </p:spTree>
    <p:extLst>
      <p:ext uri="{BB962C8B-B14F-4D97-AF65-F5344CB8AC3E}">
        <p14:creationId xmlns:p14="http://schemas.microsoft.com/office/powerpoint/2010/main" val="1301040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2">
            <a:extLst>
              <a:ext uri="{FF2B5EF4-FFF2-40B4-BE49-F238E27FC236}">
                <a16:creationId xmlns:a16="http://schemas.microsoft.com/office/drawing/2014/main" id="{2ECD4983-03FD-4874-9FC1-487598776378}"/>
              </a:ext>
            </a:extLst>
          </p:cNvPr>
          <p:cNvSpPr txBox="1"/>
          <p:nvPr/>
        </p:nvSpPr>
        <p:spPr>
          <a:xfrm>
            <a:off x="4281485" y="0"/>
            <a:ext cx="3276596" cy="536579"/>
          </a:xfrm>
          <a:prstGeom prst="rect">
            <a:avLst/>
          </a:prstGeom>
          <a:noFill/>
          <a:ln cap="flat">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A9594F4-44A8-4066-9A8F-297A58B85084}" type="datetime1">
              <a:rPr lang="fr-FR" sz="1200" b="0" i="0" u="none" strike="noStrike" kern="1200" cap="none" spc="0" baseline="0">
                <a:solidFill>
                  <a:srgbClr val="000000"/>
                </a:solidFill>
                <a:uFillTx/>
                <a:latin typeface="Calibri"/>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10/09/2022</a:t>
            </a:fld>
            <a:endParaRPr lang="fr-FR" sz="1200" b="0" i="0" u="none" strike="noStrike" kern="1200" cap="none" spc="0" baseline="0" dirty="0">
              <a:solidFill>
                <a:srgbClr val="000000"/>
              </a:solidFill>
              <a:uFillTx/>
              <a:latin typeface="Calibri"/>
            </a:endParaRPr>
          </a:p>
        </p:txBody>
      </p:sp>
      <p:sp>
        <p:nvSpPr>
          <p:cNvPr id="3" name="Espace réservé du numéro de diapositive 12">
            <a:extLst>
              <a:ext uri="{FF2B5EF4-FFF2-40B4-BE49-F238E27FC236}">
                <a16:creationId xmlns:a16="http://schemas.microsoft.com/office/drawing/2014/main" id="{EFFD7931-7156-4F61-824A-07FA121A7DD1}"/>
              </a:ext>
            </a:extLst>
          </p:cNvPr>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BA89943F-DCF5-4117-917C-168706594342}" type="slidenum">
              <a:rPr/>
              <a:t>10</a:t>
            </a:fld>
            <a:endParaRPr lang="fr-FR" sz="1400" b="0" i="0" u="none" strike="noStrike" kern="1200" cap="none" spc="0" baseline="0" dirty="0">
              <a:solidFill>
                <a:srgbClr val="000000"/>
              </a:solidFill>
              <a:uFillTx/>
              <a:latin typeface="Times New Roman" pitchFamily="18"/>
              <a:ea typeface="Arial Unicode MS" pitchFamily="2"/>
              <a:cs typeface="Tahoma" pitchFamily="2"/>
            </a:endParaRPr>
          </a:p>
        </p:txBody>
      </p:sp>
      <p:sp>
        <p:nvSpPr>
          <p:cNvPr id="4" name="Espace réservé du numéro de diapositive 6">
            <a:extLst>
              <a:ext uri="{FF2B5EF4-FFF2-40B4-BE49-F238E27FC236}">
                <a16:creationId xmlns:a16="http://schemas.microsoft.com/office/drawing/2014/main" id="{C945DF90-D7AC-4B54-B601-F3B464A9AF2E}"/>
              </a:ext>
            </a:extLst>
          </p:cNvPr>
          <p:cNvSpPr txBox="1"/>
          <p:nvPr/>
        </p:nvSpPr>
        <p:spPr>
          <a:xfrm>
            <a:off x="4278962" y="10157402"/>
            <a:ext cx="3280684" cy="534238"/>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0B895BB5-4A9E-4D34-B418-CD1EEF8AE91D}" type="slidenum">
              <a:rPr/>
              <a:t>10</a:t>
            </a:fld>
            <a:endParaRPr lang="fr-FR" sz="1400" b="0" i="0" u="none" strike="noStrike" kern="1200" cap="none" spc="0" baseline="0" dirty="0">
              <a:solidFill>
                <a:srgbClr val="000000"/>
              </a:solidFill>
              <a:uFillTx/>
              <a:latin typeface="Times New Roman" pitchFamily="18"/>
              <a:ea typeface="Arial Unicode MS" pitchFamily="2"/>
              <a:cs typeface="Tahoma" pitchFamily="2"/>
            </a:endParaRPr>
          </a:p>
        </p:txBody>
      </p:sp>
      <p:sp>
        <p:nvSpPr>
          <p:cNvPr id="5" name="Espace réservé de l'image des diapositives 1">
            <a:extLst>
              <a:ext uri="{FF2B5EF4-FFF2-40B4-BE49-F238E27FC236}">
                <a16:creationId xmlns:a16="http://schemas.microsoft.com/office/drawing/2014/main" id="{7F124A25-4C4A-4A6E-9C64-DBCF7C265577}"/>
              </a:ext>
            </a:extLst>
          </p:cNvPr>
          <p:cNvSpPr>
            <a:spLocks noGrp="1" noRot="1" noChangeAspect="1"/>
          </p:cNvSpPr>
          <p:nvPr>
            <p:ph type="sldImg"/>
          </p:nvPr>
        </p:nvSpPr>
        <p:spPr>
          <a:xfrm>
            <a:off x="217488" y="812800"/>
            <a:ext cx="7123112" cy="4008438"/>
          </a:xfrm>
          <a:solidFill>
            <a:srgbClr val="4472C4"/>
          </a:solidFill>
          <a:ln w="25402">
            <a:solidFill>
              <a:srgbClr val="2F528F"/>
            </a:solidFill>
            <a:prstDash val="solid"/>
          </a:ln>
        </p:spPr>
      </p:sp>
      <p:sp>
        <p:nvSpPr>
          <p:cNvPr id="6" name="Espace réservé des notes 2">
            <a:extLst>
              <a:ext uri="{FF2B5EF4-FFF2-40B4-BE49-F238E27FC236}">
                <a16:creationId xmlns:a16="http://schemas.microsoft.com/office/drawing/2014/main" id="{4AED31CB-B0EE-4F99-940F-52746F3FC53E}"/>
              </a:ext>
            </a:extLst>
          </p:cNvPr>
          <p:cNvSpPr txBox="1">
            <a:spLocks noGrp="1"/>
          </p:cNvSpPr>
          <p:nvPr>
            <p:ph type="body" sz="quarter" idx="1"/>
          </p:nvPr>
        </p:nvSpPr>
        <p:spPr>
          <a:xfrm>
            <a:off x="755998" y="5078522"/>
            <a:ext cx="6047640" cy="4811042"/>
          </a:xfrm>
          <a:noFill/>
          <a:ln>
            <a:noFill/>
          </a:ln>
        </p:spPr>
        <p:txBody>
          <a:bodyPr wrap="square" lIns="0" tIns="0" rIns="0" bIns="0" anchor="t" anchorCtr="0" compatLnSpc="1">
            <a:noAutofit/>
          </a:bodyPr>
          <a:lstStyle/>
          <a:p>
            <a:endParaRPr lang="fr-FR" dirty="0"/>
          </a:p>
        </p:txBody>
      </p:sp>
    </p:spTree>
    <p:extLst>
      <p:ext uri="{BB962C8B-B14F-4D97-AF65-F5344CB8AC3E}">
        <p14:creationId xmlns:p14="http://schemas.microsoft.com/office/powerpoint/2010/main" val="1949275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a:t>Voir NEWSLETTER n°48 CPR de </a:t>
            </a:r>
            <a:r>
              <a:rPr lang="fr-FR" b="1" err="1"/>
              <a:t>nov</a:t>
            </a:r>
            <a:r>
              <a:rPr lang="fr-FR" b="1"/>
              <a:t> 2021</a:t>
            </a:r>
            <a:r>
              <a:rPr lang="fr-FR"/>
              <a:t>: Communiqué SNCF sur la digitalisation des FC </a:t>
            </a:r>
          </a:p>
        </p:txBody>
      </p:sp>
      <p:sp>
        <p:nvSpPr>
          <p:cNvPr id="4" name="Espace réservé du numéro de diapositive 3"/>
          <p:cNvSpPr>
            <a:spLocks noGrp="1"/>
          </p:cNvSpPr>
          <p:nvPr>
            <p:ph type="sldNum" sz="quarter" idx="5"/>
          </p:nvPr>
        </p:nvSpPr>
        <p:spPr/>
        <p:txBody>
          <a:bodyPr/>
          <a:lstStyle/>
          <a:p>
            <a:fld id="{0507C63B-48FF-B645-ADA1-A9973C278E6D}" type="slidenum">
              <a:rPr lang="fr-FR" smtClean="0"/>
              <a:t>12</a:t>
            </a:fld>
            <a:endParaRPr lang="fr-FR"/>
          </a:p>
        </p:txBody>
      </p:sp>
    </p:spTree>
    <p:extLst>
      <p:ext uri="{BB962C8B-B14F-4D97-AF65-F5344CB8AC3E}">
        <p14:creationId xmlns:p14="http://schemas.microsoft.com/office/powerpoint/2010/main" val="107848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a:t>Voir NEWSLETTER n°48 CPR de </a:t>
            </a:r>
            <a:r>
              <a:rPr lang="fr-FR" b="1" err="1"/>
              <a:t>nov</a:t>
            </a:r>
            <a:r>
              <a:rPr lang="fr-FR" b="1"/>
              <a:t> 2021</a:t>
            </a:r>
            <a:r>
              <a:rPr lang="fr-FR"/>
              <a:t>: Communiqué SNCF sur la digitalisation des FC </a:t>
            </a:r>
          </a:p>
        </p:txBody>
      </p:sp>
      <p:sp>
        <p:nvSpPr>
          <p:cNvPr id="4" name="Espace réservé du numéro de diapositive 3"/>
          <p:cNvSpPr>
            <a:spLocks noGrp="1"/>
          </p:cNvSpPr>
          <p:nvPr>
            <p:ph type="sldNum" sz="quarter" idx="5"/>
          </p:nvPr>
        </p:nvSpPr>
        <p:spPr/>
        <p:txBody>
          <a:bodyPr/>
          <a:lstStyle/>
          <a:p>
            <a:fld id="{0507C63B-48FF-B645-ADA1-A9973C278E6D}" type="slidenum">
              <a:rPr lang="fr-FR" smtClean="0"/>
              <a:t>13</a:t>
            </a:fld>
            <a:endParaRPr lang="fr-FR"/>
          </a:p>
        </p:txBody>
      </p:sp>
    </p:spTree>
    <p:extLst>
      <p:ext uri="{BB962C8B-B14F-4D97-AF65-F5344CB8AC3E}">
        <p14:creationId xmlns:p14="http://schemas.microsoft.com/office/powerpoint/2010/main" val="234079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21430A-A0C9-8D47-98FA-F6B552DE1AB9}"/>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2AE40F2B-6648-7C41-95CB-D17FA8E4D9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DDB82E57-32AC-1C4C-A6F5-0D5E03DACB78}"/>
              </a:ext>
            </a:extLst>
          </p:cNvPr>
          <p:cNvSpPr>
            <a:spLocks noGrp="1"/>
          </p:cNvSpPr>
          <p:nvPr>
            <p:ph type="dt" sz="half" idx="10"/>
          </p:nvPr>
        </p:nvSpPr>
        <p:spPr/>
        <p:txBody>
          <a:bodyPr/>
          <a:lstStyle/>
          <a:p>
            <a:fld id="{20C7F211-BA94-E241-A190-4857B95E4195}" type="datetimeFigureOut">
              <a:rPr lang="fr-FR" smtClean="0"/>
              <a:t>10/09/2022</a:t>
            </a:fld>
            <a:endParaRPr lang="fr-FR"/>
          </a:p>
        </p:txBody>
      </p:sp>
      <p:sp>
        <p:nvSpPr>
          <p:cNvPr id="5" name="Espace réservé du pied de page 4">
            <a:extLst>
              <a:ext uri="{FF2B5EF4-FFF2-40B4-BE49-F238E27FC236}">
                <a16:creationId xmlns:a16="http://schemas.microsoft.com/office/drawing/2014/main" id="{2A017910-3412-864C-AE3F-CFBCD204CC6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30D22A7-0AE3-7345-ACDB-02A1B70CB0C6}"/>
              </a:ext>
            </a:extLst>
          </p:cNvPr>
          <p:cNvSpPr>
            <a:spLocks noGrp="1"/>
          </p:cNvSpPr>
          <p:nvPr>
            <p:ph type="sldNum" sz="quarter" idx="12"/>
          </p:nvPr>
        </p:nvSpPr>
        <p:spPr/>
        <p:txBody>
          <a:bodyPr/>
          <a:lstStyle/>
          <a:p>
            <a:fld id="{5440AB8C-6D19-E14F-AA60-38EBE9F30C1F}" type="slidenum">
              <a:rPr lang="fr-FR" smtClean="0"/>
              <a:t>‹N°›</a:t>
            </a:fld>
            <a:endParaRPr lang="fr-FR"/>
          </a:p>
        </p:txBody>
      </p:sp>
    </p:spTree>
    <p:extLst>
      <p:ext uri="{BB962C8B-B14F-4D97-AF65-F5344CB8AC3E}">
        <p14:creationId xmlns:p14="http://schemas.microsoft.com/office/powerpoint/2010/main" val="1011321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25279B-ED36-6144-B096-12DBF6E55808}"/>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D606A64-4058-6D40-8895-0511A5EEE77F}"/>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CA92421-694F-EB47-B479-5FDDFB4CCF03}"/>
              </a:ext>
            </a:extLst>
          </p:cNvPr>
          <p:cNvSpPr>
            <a:spLocks noGrp="1"/>
          </p:cNvSpPr>
          <p:nvPr>
            <p:ph type="dt" sz="half" idx="10"/>
          </p:nvPr>
        </p:nvSpPr>
        <p:spPr/>
        <p:txBody>
          <a:bodyPr/>
          <a:lstStyle/>
          <a:p>
            <a:fld id="{20C7F211-BA94-E241-A190-4857B95E4195}" type="datetimeFigureOut">
              <a:rPr lang="fr-FR" smtClean="0"/>
              <a:t>10/09/2022</a:t>
            </a:fld>
            <a:endParaRPr lang="fr-FR"/>
          </a:p>
        </p:txBody>
      </p:sp>
      <p:sp>
        <p:nvSpPr>
          <p:cNvPr id="5" name="Espace réservé du pied de page 4">
            <a:extLst>
              <a:ext uri="{FF2B5EF4-FFF2-40B4-BE49-F238E27FC236}">
                <a16:creationId xmlns:a16="http://schemas.microsoft.com/office/drawing/2014/main" id="{F13705FB-A227-6C48-B9FE-62804AE151A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8F6B1E4-6FBE-A147-8BE3-AB11A0AA3A3D}"/>
              </a:ext>
            </a:extLst>
          </p:cNvPr>
          <p:cNvSpPr>
            <a:spLocks noGrp="1"/>
          </p:cNvSpPr>
          <p:nvPr>
            <p:ph type="sldNum" sz="quarter" idx="12"/>
          </p:nvPr>
        </p:nvSpPr>
        <p:spPr/>
        <p:txBody>
          <a:bodyPr/>
          <a:lstStyle/>
          <a:p>
            <a:fld id="{5440AB8C-6D19-E14F-AA60-38EBE9F30C1F}" type="slidenum">
              <a:rPr lang="fr-FR" smtClean="0"/>
              <a:t>‹N°›</a:t>
            </a:fld>
            <a:endParaRPr lang="fr-FR"/>
          </a:p>
        </p:txBody>
      </p:sp>
    </p:spTree>
    <p:extLst>
      <p:ext uri="{BB962C8B-B14F-4D97-AF65-F5344CB8AC3E}">
        <p14:creationId xmlns:p14="http://schemas.microsoft.com/office/powerpoint/2010/main" val="1601754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7453352-6289-D74E-8B7C-DC4F9378DE74}"/>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22577D1-8DB0-2149-8271-35C068A3E51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BB09A0E-6170-E349-93F4-B335DE42FCBC}"/>
              </a:ext>
            </a:extLst>
          </p:cNvPr>
          <p:cNvSpPr>
            <a:spLocks noGrp="1"/>
          </p:cNvSpPr>
          <p:nvPr>
            <p:ph type="dt" sz="half" idx="10"/>
          </p:nvPr>
        </p:nvSpPr>
        <p:spPr/>
        <p:txBody>
          <a:bodyPr/>
          <a:lstStyle/>
          <a:p>
            <a:fld id="{20C7F211-BA94-E241-A190-4857B95E4195}" type="datetimeFigureOut">
              <a:rPr lang="fr-FR" smtClean="0"/>
              <a:t>10/09/2022</a:t>
            </a:fld>
            <a:endParaRPr lang="fr-FR"/>
          </a:p>
        </p:txBody>
      </p:sp>
      <p:sp>
        <p:nvSpPr>
          <p:cNvPr id="5" name="Espace réservé du pied de page 4">
            <a:extLst>
              <a:ext uri="{FF2B5EF4-FFF2-40B4-BE49-F238E27FC236}">
                <a16:creationId xmlns:a16="http://schemas.microsoft.com/office/drawing/2014/main" id="{14CA7BD1-E273-7E4F-8C27-805FB744438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0DD1C43-8E36-4243-9311-71D116CF5CF2}"/>
              </a:ext>
            </a:extLst>
          </p:cNvPr>
          <p:cNvSpPr>
            <a:spLocks noGrp="1"/>
          </p:cNvSpPr>
          <p:nvPr>
            <p:ph type="sldNum" sz="quarter" idx="12"/>
          </p:nvPr>
        </p:nvSpPr>
        <p:spPr/>
        <p:txBody>
          <a:bodyPr/>
          <a:lstStyle/>
          <a:p>
            <a:fld id="{5440AB8C-6D19-E14F-AA60-38EBE9F30C1F}" type="slidenum">
              <a:rPr lang="fr-FR" smtClean="0"/>
              <a:t>‹N°›</a:t>
            </a:fld>
            <a:endParaRPr lang="fr-FR"/>
          </a:p>
        </p:txBody>
      </p:sp>
    </p:spTree>
    <p:extLst>
      <p:ext uri="{BB962C8B-B14F-4D97-AF65-F5344CB8AC3E}">
        <p14:creationId xmlns:p14="http://schemas.microsoft.com/office/powerpoint/2010/main" val="1100799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8AEE80-9F8E-6E44-A449-190C8E634010}"/>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BA11A85-EB85-BE41-9400-18FB8834F0A0}"/>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632B9BC-D302-FD46-9CEE-836D3B7DD424}"/>
              </a:ext>
            </a:extLst>
          </p:cNvPr>
          <p:cNvSpPr>
            <a:spLocks noGrp="1"/>
          </p:cNvSpPr>
          <p:nvPr>
            <p:ph type="dt" sz="half" idx="10"/>
          </p:nvPr>
        </p:nvSpPr>
        <p:spPr/>
        <p:txBody>
          <a:bodyPr/>
          <a:lstStyle/>
          <a:p>
            <a:fld id="{20C7F211-BA94-E241-A190-4857B95E4195}" type="datetimeFigureOut">
              <a:rPr lang="fr-FR" smtClean="0"/>
              <a:t>10/09/2022</a:t>
            </a:fld>
            <a:endParaRPr lang="fr-FR"/>
          </a:p>
        </p:txBody>
      </p:sp>
      <p:sp>
        <p:nvSpPr>
          <p:cNvPr id="5" name="Espace réservé du pied de page 4">
            <a:extLst>
              <a:ext uri="{FF2B5EF4-FFF2-40B4-BE49-F238E27FC236}">
                <a16:creationId xmlns:a16="http://schemas.microsoft.com/office/drawing/2014/main" id="{AB42B9C7-7486-5E44-8CEE-060F59D0CE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797B7AF-73C5-DD4C-834E-DEF2BEE2416F}"/>
              </a:ext>
            </a:extLst>
          </p:cNvPr>
          <p:cNvSpPr>
            <a:spLocks noGrp="1"/>
          </p:cNvSpPr>
          <p:nvPr>
            <p:ph type="sldNum" sz="quarter" idx="12"/>
          </p:nvPr>
        </p:nvSpPr>
        <p:spPr/>
        <p:txBody>
          <a:bodyPr/>
          <a:lstStyle/>
          <a:p>
            <a:fld id="{5440AB8C-6D19-E14F-AA60-38EBE9F30C1F}" type="slidenum">
              <a:rPr lang="fr-FR" smtClean="0"/>
              <a:t>‹N°›</a:t>
            </a:fld>
            <a:endParaRPr lang="fr-FR"/>
          </a:p>
        </p:txBody>
      </p:sp>
    </p:spTree>
    <p:extLst>
      <p:ext uri="{BB962C8B-B14F-4D97-AF65-F5344CB8AC3E}">
        <p14:creationId xmlns:p14="http://schemas.microsoft.com/office/powerpoint/2010/main" val="3589495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8D76B8-A2A1-2240-9ACE-F9132D492F6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93AEDBD8-6817-CB4E-97C7-D8916F0B4E8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AB14BD1B-7C0D-5E4F-8D41-D2F7191FABCD}"/>
              </a:ext>
            </a:extLst>
          </p:cNvPr>
          <p:cNvSpPr>
            <a:spLocks noGrp="1"/>
          </p:cNvSpPr>
          <p:nvPr>
            <p:ph type="dt" sz="half" idx="10"/>
          </p:nvPr>
        </p:nvSpPr>
        <p:spPr/>
        <p:txBody>
          <a:bodyPr/>
          <a:lstStyle/>
          <a:p>
            <a:fld id="{20C7F211-BA94-E241-A190-4857B95E4195}" type="datetimeFigureOut">
              <a:rPr lang="fr-FR" smtClean="0"/>
              <a:t>10/09/2022</a:t>
            </a:fld>
            <a:endParaRPr lang="fr-FR"/>
          </a:p>
        </p:txBody>
      </p:sp>
      <p:sp>
        <p:nvSpPr>
          <p:cNvPr id="5" name="Espace réservé du pied de page 4">
            <a:extLst>
              <a:ext uri="{FF2B5EF4-FFF2-40B4-BE49-F238E27FC236}">
                <a16:creationId xmlns:a16="http://schemas.microsoft.com/office/drawing/2014/main" id="{DD72A99D-EEC7-2A45-B0FC-058DBE88E75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2970D76-B2F7-C242-B9D5-58CFBD6D5B38}"/>
              </a:ext>
            </a:extLst>
          </p:cNvPr>
          <p:cNvSpPr>
            <a:spLocks noGrp="1"/>
          </p:cNvSpPr>
          <p:nvPr>
            <p:ph type="sldNum" sz="quarter" idx="12"/>
          </p:nvPr>
        </p:nvSpPr>
        <p:spPr/>
        <p:txBody>
          <a:bodyPr/>
          <a:lstStyle/>
          <a:p>
            <a:fld id="{5440AB8C-6D19-E14F-AA60-38EBE9F30C1F}" type="slidenum">
              <a:rPr lang="fr-FR" smtClean="0"/>
              <a:t>‹N°›</a:t>
            </a:fld>
            <a:endParaRPr lang="fr-FR"/>
          </a:p>
        </p:txBody>
      </p:sp>
    </p:spTree>
    <p:extLst>
      <p:ext uri="{BB962C8B-B14F-4D97-AF65-F5344CB8AC3E}">
        <p14:creationId xmlns:p14="http://schemas.microsoft.com/office/powerpoint/2010/main" val="3859365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D32C9C-5B6C-1D48-8476-40EA11B94EA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6CB293B-1B3F-9244-99E0-E7EB0662617B}"/>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D6F9C63-234D-8F46-BE44-2C0C9E60655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E22079D-144E-5C49-9D88-B522C9576A31}"/>
              </a:ext>
            </a:extLst>
          </p:cNvPr>
          <p:cNvSpPr>
            <a:spLocks noGrp="1"/>
          </p:cNvSpPr>
          <p:nvPr>
            <p:ph type="dt" sz="half" idx="10"/>
          </p:nvPr>
        </p:nvSpPr>
        <p:spPr/>
        <p:txBody>
          <a:bodyPr/>
          <a:lstStyle/>
          <a:p>
            <a:fld id="{20C7F211-BA94-E241-A190-4857B95E4195}" type="datetimeFigureOut">
              <a:rPr lang="fr-FR" smtClean="0"/>
              <a:t>10/09/2022</a:t>
            </a:fld>
            <a:endParaRPr lang="fr-FR"/>
          </a:p>
        </p:txBody>
      </p:sp>
      <p:sp>
        <p:nvSpPr>
          <p:cNvPr id="6" name="Espace réservé du pied de page 5">
            <a:extLst>
              <a:ext uri="{FF2B5EF4-FFF2-40B4-BE49-F238E27FC236}">
                <a16:creationId xmlns:a16="http://schemas.microsoft.com/office/drawing/2014/main" id="{EC3810CC-3F49-864E-8D78-3FF763472EC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2B9DE23-BFF8-5244-8286-5BA43D7E73A4}"/>
              </a:ext>
            </a:extLst>
          </p:cNvPr>
          <p:cNvSpPr>
            <a:spLocks noGrp="1"/>
          </p:cNvSpPr>
          <p:nvPr>
            <p:ph type="sldNum" sz="quarter" idx="12"/>
          </p:nvPr>
        </p:nvSpPr>
        <p:spPr/>
        <p:txBody>
          <a:bodyPr/>
          <a:lstStyle/>
          <a:p>
            <a:fld id="{5440AB8C-6D19-E14F-AA60-38EBE9F30C1F}" type="slidenum">
              <a:rPr lang="fr-FR" smtClean="0"/>
              <a:t>‹N°›</a:t>
            </a:fld>
            <a:endParaRPr lang="fr-FR"/>
          </a:p>
        </p:txBody>
      </p:sp>
    </p:spTree>
    <p:extLst>
      <p:ext uri="{BB962C8B-B14F-4D97-AF65-F5344CB8AC3E}">
        <p14:creationId xmlns:p14="http://schemas.microsoft.com/office/powerpoint/2010/main" val="1181926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17AB4C-1732-0C4C-A496-C7140EE91740}"/>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1C5D0BEE-DC75-DB4A-92AD-A4CBE3D377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BEA42A13-B071-E141-A391-0A0A711C702D}"/>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89A2DE6C-8A25-A346-BD9B-8784A24AA2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EA43C05-8B7D-DD4C-B64F-8636F8BEBF07}"/>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F088365A-A28E-6B42-899A-358A99CD4391}"/>
              </a:ext>
            </a:extLst>
          </p:cNvPr>
          <p:cNvSpPr>
            <a:spLocks noGrp="1"/>
          </p:cNvSpPr>
          <p:nvPr>
            <p:ph type="dt" sz="half" idx="10"/>
          </p:nvPr>
        </p:nvSpPr>
        <p:spPr/>
        <p:txBody>
          <a:bodyPr/>
          <a:lstStyle/>
          <a:p>
            <a:fld id="{20C7F211-BA94-E241-A190-4857B95E4195}" type="datetimeFigureOut">
              <a:rPr lang="fr-FR" smtClean="0"/>
              <a:t>10/09/2022</a:t>
            </a:fld>
            <a:endParaRPr lang="fr-FR"/>
          </a:p>
        </p:txBody>
      </p:sp>
      <p:sp>
        <p:nvSpPr>
          <p:cNvPr id="8" name="Espace réservé du pied de page 7">
            <a:extLst>
              <a:ext uri="{FF2B5EF4-FFF2-40B4-BE49-F238E27FC236}">
                <a16:creationId xmlns:a16="http://schemas.microsoft.com/office/drawing/2014/main" id="{0366D81B-477A-6841-842A-2C13AA0FA6E7}"/>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68E81A2E-D06B-D74F-993D-F80484FA6F61}"/>
              </a:ext>
            </a:extLst>
          </p:cNvPr>
          <p:cNvSpPr>
            <a:spLocks noGrp="1"/>
          </p:cNvSpPr>
          <p:nvPr>
            <p:ph type="sldNum" sz="quarter" idx="12"/>
          </p:nvPr>
        </p:nvSpPr>
        <p:spPr/>
        <p:txBody>
          <a:bodyPr/>
          <a:lstStyle/>
          <a:p>
            <a:fld id="{5440AB8C-6D19-E14F-AA60-38EBE9F30C1F}" type="slidenum">
              <a:rPr lang="fr-FR" smtClean="0"/>
              <a:t>‹N°›</a:t>
            </a:fld>
            <a:endParaRPr lang="fr-FR"/>
          </a:p>
        </p:txBody>
      </p:sp>
    </p:spTree>
    <p:extLst>
      <p:ext uri="{BB962C8B-B14F-4D97-AF65-F5344CB8AC3E}">
        <p14:creationId xmlns:p14="http://schemas.microsoft.com/office/powerpoint/2010/main" val="1216784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CB5711-AD65-CF42-8021-1905C0DC007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C1724762-D0C8-FA43-BFFB-F72C54D55724}"/>
              </a:ext>
            </a:extLst>
          </p:cNvPr>
          <p:cNvSpPr>
            <a:spLocks noGrp="1"/>
          </p:cNvSpPr>
          <p:nvPr>
            <p:ph type="dt" sz="half" idx="10"/>
          </p:nvPr>
        </p:nvSpPr>
        <p:spPr/>
        <p:txBody>
          <a:bodyPr/>
          <a:lstStyle/>
          <a:p>
            <a:fld id="{20C7F211-BA94-E241-A190-4857B95E4195}" type="datetimeFigureOut">
              <a:rPr lang="fr-FR" smtClean="0"/>
              <a:t>10/09/2022</a:t>
            </a:fld>
            <a:endParaRPr lang="fr-FR"/>
          </a:p>
        </p:txBody>
      </p:sp>
      <p:sp>
        <p:nvSpPr>
          <p:cNvPr id="4" name="Espace réservé du pied de page 3">
            <a:extLst>
              <a:ext uri="{FF2B5EF4-FFF2-40B4-BE49-F238E27FC236}">
                <a16:creationId xmlns:a16="http://schemas.microsoft.com/office/drawing/2014/main" id="{1BE9F979-BED6-E04D-90DD-B25BB8177F60}"/>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A84B1035-F824-AA4A-8A5B-EF0F7CCCB6BF}"/>
              </a:ext>
            </a:extLst>
          </p:cNvPr>
          <p:cNvSpPr>
            <a:spLocks noGrp="1"/>
          </p:cNvSpPr>
          <p:nvPr>
            <p:ph type="sldNum" sz="quarter" idx="12"/>
          </p:nvPr>
        </p:nvSpPr>
        <p:spPr/>
        <p:txBody>
          <a:bodyPr/>
          <a:lstStyle/>
          <a:p>
            <a:fld id="{5440AB8C-6D19-E14F-AA60-38EBE9F30C1F}" type="slidenum">
              <a:rPr lang="fr-FR" smtClean="0"/>
              <a:t>‹N°›</a:t>
            </a:fld>
            <a:endParaRPr lang="fr-FR"/>
          </a:p>
        </p:txBody>
      </p:sp>
    </p:spTree>
    <p:extLst>
      <p:ext uri="{BB962C8B-B14F-4D97-AF65-F5344CB8AC3E}">
        <p14:creationId xmlns:p14="http://schemas.microsoft.com/office/powerpoint/2010/main" val="1926336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812E827-48AA-F046-8B52-9ACE236CC35E}"/>
              </a:ext>
            </a:extLst>
          </p:cNvPr>
          <p:cNvSpPr>
            <a:spLocks noGrp="1"/>
          </p:cNvSpPr>
          <p:nvPr>
            <p:ph type="dt" sz="half" idx="10"/>
          </p:nvPr>
        </p:nvSpPr>
        <p:spPr/>
        <p:txBody>
          <a:bodyPr/>
          <a:lstStyle/>
          <a:p>
            <a:fld id="{20C7F211-BA94-E241-A190-4857B95E4195}" type="datetimeFigureOut">
              <a:rPr lang="fr-FR" smtClean="0"/>
              <a:t>10/09/2022</a:t>
            </a:fld>
            <a:endParaRPr lang="fr-FR"/>
          </a:p>
        </p:txBody>
      </p:sp>
      <p:sp>
        <p:nvSpPr>
          <p:cNvPr id="3" name="Espace réservé du pied de page 2">
            <a:extLst>
              <a:ext uri="{FF2B5EF4-FFF2-40B4-BE49-F238E27FC236}">
                <a16:creationId xmlns:a16="http://schemas.microsoft.com/office/drawing/2014/main" id="{F0265FDD-C54F-014C-A265-2C4574EA0EDA}"/>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CE600E85-2FB3-3248-8E6A-2A52C67A6169}"/>
              </a:ext>
            </a:extLst>
          </p:cNvPr>
          <p:cNvSpPr>
            <a:spLocks noGrp="1"/>
          </p:cNvSpPr>
          <p:nvPr>
            <p:ph type="sldNum" sz="quarter" idx="12"/>
          </p:nvPr>
        </p:nvSpPr>
        <p:spPr/>
        <p:txBody>
          <a:bodyPr/>
          <a:lstStyle/>
          <a:p>
            <a:fld id="{5440AB8C-6D19-E14F-AA60-38EBE9F30C1F}" type="slidenum">
              <a:rPr lang="fr-FR" smtClean="0"/>
              <a:t>‹N°›</a:t>
            </a:fld>
            <a:endParaRPr lang="fr-FR"/>
          </a:p>
        </p:txBody>
      </p:sp>
    </p:spTree>
    <p:extLst>
      <p:ext uri="{BB962C8B-B14F-4D97-AF65-F5344CB8AC3E}">
        <p14:creationId xmlns:p14="http://schemas.microsoft.com/office/powerpoint/2010/main" val="14733301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F1ED9A-DCC2-AB49-A444-50061EBEE618}"/>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C95BE3BA-79E8-F64F-9E97-DD08E59D01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D744CDE7-9C52-F240-9C11-0FF8335400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93AF7F5-59AA-654A-AABE-352796494A51}"/>
              </a:ext>
            </a:extLst>
          </p:cNvPr>
          <p:cNvSpPr>
            <a:spLocks noGrp="1"/>
          </p:cNvSpPr>
          <p:nvPr>
            <p:ph type="dt" sz="half" idx="10"/>
          </p:nvPr>
        </p:nvSpPr>
        <p:spPr/>
        <p:txBody>
          <a:bodyPr/>
          <a:lstStyle/>
          <a:p>
            <a:fld id="{20C7F211-BA94-E241-A190-4857B95E4195}" type="datetimeFigureOut">
              <a:rPr lang="fr-FR" smtClean="0"/>
              <a:t>10/09/2022</a:t>
            </a:fld>
            <a:endParaRPr lang="fr-FR"/>
          </a:p>
        </p:txBody>
      </p:sp>
      <p:sp>
        <p:nvSpPr>
          <p:cNvPr id="6" name="Espace réservé du pied de page 5">
            <a:extLst>
              <a:ext uri="{FF2B5EF4-FFF2-40B4-BE49-F238E27FC236}">
                <a16:creationId xmlns:a16="http://schemas.microsoft.com/office/drawing/2014/main" id="{2326FDC5-F2CB-514A-A0E3-9802EB541862}"/>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D3DF8CA-D2E7-4D4D-B4EB-AC0D9B2E7B64}"/>
              </a:ext>
            </a:extLst>
          </p:cNvPr>
          <p:cNvSpPr>
            <a:spLocks noGrp="1"/>
          </p:cNvSpPr>
          <p:nvPr>
            <p:ph type="sldNum" sz="quarter" idx="12"/>
          </p:nvPr>
        </p:nvSpPr>
        <p:spPr/>
        <p:txBody>
          <a:bodyPr/>
          <a:lstStyle/>
          <a:p>
            <a:fld id="{5440AB8C-6D19-E14F-AA60-38EBE9F30C1F}" type="slidenum">
              <a:rPr lang="fr-FR" smtClean="0"/>
              <a:t>‹N°›</a:t>
            </a:fld>
            <a:endParaRPr lang="fr-FR"/>
          </a:p>
        </p:txBody>
      </p:sp>
    </p:spTree>
    <p:extLst>
      <p:ext uri="{BB962C8B-B14F-4D97-AF65-F5344CB8AC3E}">
        <p14:creationId xmlns:p14="http://schemas.microsoft.com/office/powerpoint/2010/main" val="841695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4640B4F-70B8-AC4F-83E9-8A13065B7DB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9225A91-FD4D-764B-AF39-7981F3BDFE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F904155C-1F87-0E47-9B76-5918B7D1B7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0FBBDDF-F023-974B-99F4-3288EFFB7E91}"/>
              </a:ext>
            </a:extLst>
          </p:cNvPr>
          <p:cNvSpPr>
            <a:spLocks noGrp="1"/>
          </p:cNvSpPr>
          <p:nvPr>
            <p:ph type="dt" sz="half" idx="10"/>
          </p:nvPr>
        </p:nvSpPr>
        <p:spPr/>
        <p:txBody>
          <a:bodyPr/>
          <a:lstStyle/>
          <a:p>
            <a:fld id="{20C7F211-BA94-E241-A190-4857B95E4195}" type="datetimeFigureOut">
              <a:rPr lang="fr-FR" smtClean="0"/>
              <a:t>10/09/2022</a:t>
            </a:fld>
            <a:endParaRPr lang="fr-FR"/>
          </a:p>
        </p:txBody>
      </p:sp>
      <p:sp>
        <p:nvSpPr>
          <p:cNvPr id="6" name="Espace réservé du pied de page 5">
            <a:extLst>
              <a:ext uri="{FF2B5EF4-FFF2-40B4-BE49-F238E27FC236}">
                <a16:creationId xmlns:a16="http://schemas.microsoft.com/office/drawing/2014/main" id="{ED682C7E-E174-5446-B3FB-93C37E3E6F0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56054E3-D512-2243-B195-05A1ED188952}"/>
              </a:ext>
            </a:extLst>
          </p:cNvPr>
          <p:cNvSpPr>
            <a:spLocks noGrp="1"/>
          </p:cNvSpPr>
          <p:nvPr>
            <p:ph type="sldNum" sz="quarter" idx="12"/>
          </p:nvPr>
        </p:nvSpPr>
        <p:spPr/>
        <p:txBody>
          <a:bodyPr/>
          <a:lstStyle/>
          <a:p>
            <a:fld id="{5440AB8C-6D19-E14F-AA60-38EBE9F30C1F}" type="slidenum">
              <a:rPr lang="fr-FR" smtClean="0"/>
              <a:t>‹N°›</a:t>
            </a:fld>
            <a:endParaRPr lang="fr-FR"/>
          </a:p>
        </p:txBody>
      </p:sp>
    </p:spTree>
    <p:extLst>
      <p:ext uri="{BB962C8B-B14F-4D97-AF65-F5344CB8AC3E}">
        <p14:creationId xmlns:p14="http://schemas.microsoft.com/office/powerpoint/2010/main" val="3782482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AD430639-A9BD-1546-BEE1-4D7E7D63A7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E56DFA2E-AC3B-5D44-839F-4DA4DA6BE3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3B24AAB-C1C9-AC41-A8DB-DE1A28D38A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C7F211-BA94-E241-A190-4857B95E4195}" type="datetimeFigureOut">
              <a:rPr lang="fr-FR" smtClean="0"/>
              <a:t>10/09/2022</a:t>
            </a:fld>
            <a:endParaRPr lang="fr-FR"/>
          </a:p>
        </p:txBody>
      </p:sp>
      <p:sp>
        <p:nvSpPr>
          <p:cNvPr id="5" name="Espace réservé du pied de page 4">
            <a:extLst>
              <a:ext uri="{FF2B5EF4-FFF2-40B4-BE49-F238E27FC236}">
                <a16:creationId xmlns:a16="http://schemas.microsoft.com/office/drawing/2014/main" id="{60873640-B1C4-4646-89D5-0642703B45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00F090FF-024D-5E45-B89E-7C566CDB68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40AB8C-6D19-E14F-AA60-38EBE9F30C1F}" type="slidenum">
              <a:rPr lang="fr-FR" smtClean="0"/>
              <a:t>‹N°›</a:t>
            </a:fld>
            <a:endParaRPr lang="fr-FR"/>
          </a:p>
        </p:txBody>
      </p:sp>
    </p:spTree>
    <p:extLst>
      <p:ext uri="{BB962C8B-B14F-4D97-AF65-F5344CB8AC3E}">
        <p14:creationId xmlns:p14="http://schemas.microsoft.com/office/powerpoint/2010/main" val="18962790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6.jpe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hyperlink" Target="https://services-aux-retraites.sncf.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facilites-circulation.sncf.fr/"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emf"/><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emf"/></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6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6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3759051F-E4C2-374F-8642-B380D1CE6476}"/>
              </a:ext>
            </a:extLst>
          </p:cNvPr>
          <p:cNvSpPr>
            <a:spLocks noGrp="1"/>
          </p:cNvSpPr>
          <p:nvPr>
            <p:ph type="subTitle" idx="1"/>
          </p:nvPr>
        </p:nvSpPr>
        <p:spPr>
          <a:xfrm>
            <a:off x="388883" y="590428"/>
            <a:ext cx="11683668" cy="5316385"/>
          </a:xfrm>
        </p:spPr>
        <p:txBody>
          <a:bodyPr>
            <a:normAutofit/>
          </a:bodyPr>
          <a:lstStyle/>
          <a:p>
            <a:pPr algn="l"/>
            <a:r>
              <a:rPr lang="fr-FR" sz="7200" dirty="0">
                <a:solidFill>
                  <a:srgbClr val="0070C0"/>
                </a:solidFill>
              </a:rPr>
              <a:t>Les Facilités de Circulation (FC)</a:t>
            </a:r>
          </a:p>
          <a:p>
            <a:pPr algn="l"/>
            <a:endParaRPr lang="fr-FR" sz="7400" dirty="0">
              <a:solidFill>
                <a:srgbClr val="0070C0"/>
              </a:solidFill>
            </a:endParaRPr>
          </a:p>
          <a:p>
            <a:pPr algn="l"/>
            <a:r>
              <a:rPr lang="fr-FR" sz="7400" dirty="0">
                <a:solidFill>
                  <a:srgbClr val="0070C0"/>
                </a:solidFill>
              </a:rPr>
              <a:t>Le retraité - - - - - - La famille</a:t>
            </a:r>
          </a:p>
          <a:p>
            <a:pPr marL="342900" indent="-342900" algn="l">
              <a:buFont typeface="Wingdings" pitchFamily="2" charset="2"/>
              <a:buChar char="v"/>
            </a:pPr>
            <a:endParaRPr lang="fr-FR" dirty="0"/>
          </a:p>
          <a:p>
            <a:endParaRPr lang="fr-FR" sz="4400" dirty="0">
              <a:solidFill>
                <a:srgbClr val="0070C0"/>
              </a:solidFill>
            </a:endParaRPr>
          </a:p>
        </p:txBody>
      </p:sp>
      <p:pic>
        <p:nvPicPr>
          <p:cNvPr id="4" name="Image 3">
            <a:extLst>
              <a:ext uri="{FF2B5EF4-FFF2-40B4-BE49-F238E27FC236}">
                <a16:creationId xmlns:a16="http://schemas.microsoft.com/office/drawing/2014/main" id="{64747A54-D91F-ED4E-9907-C661BBA63C2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5379" t="4534" b="5752"/>
          <a:stretch/>
        </p:blipFill>
        <p:spPr>
          <a:xfrm>
            <a:off x="7525159" y="3939273"/>
            <a:ext cx="2091558" cy="2037160"/>
          </a:xfrm>
          <a:prstGeom prst="rect">
            <a:avLst/>
          </a:prstGeom>
        </p:spPr>
      </p:pic>
      <p:pic>
        <p:nvPicPr>
          <p:cNvPr id="7" name="Image 6" descr="Une image contenant équipement électronique&#10;&#10;Description générée automatiquement">
            <a:extLst>
              <a:ext uri="{FF2B5EF4-FFF2-40B4-BE49-F238E27FC236}">
                <a16:creationId xmlns:a16="http://schemas.microsoft.com/office/drawing/2014/main" id="{F25ECF56-8407-5345-84DC-5A47987F222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8640" y="4008894"/>
            <a:ext cx="2992424" cy="1897919"/>
          </a:xfrm>
          <a:prstGeom prst="rect">
            <a:avLst/>
          </a:prstGeom>
        </p:spPr>
      </p:pic>
    </p:spTree>
    <p:extLst>
      <p:ext uri="{BB962C8B-B14F-4D97-AF65-F5344CB8AC3E}">
        <p14:creationId xmlns:p14="http://schemas.microsoft.com/office/powerpoint/2010/main" val="4709754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2">
            <a:extLst>
              <a:ext uri="{FF2B5EF4-FFF2-40B4-BE49-F238E27FC236}">
                <a16:creationId xmlns:a16="http://schemas.microsoft.com/office/drawing/2014/main" id="{F8A2480A-F840-4872-B5A8-A5C428EFF4B5}"/>
              </a:ext>
            </a:extLst>
          </p:cNvPr>
          <p:cNvSpPr txBox="1"/>
          <p:nvPr/>
        </p:nvSpPr>
        <p:spPr>
          <a:xfrm>
            <a:off x="662153" y="2186152"/>
            <a:ext cx="10941268" cy="2721045"/>
          </a:xfrm>
          <a:prstGeom prst="rect">
            <a:avLst/>
          </a:prstGeom>
          <a:noFill/>
          <a:ln cap="flat">
            <a:noFill/>
          </a:ln>
        </p:spPr>
        <p:txBody>
          <a:bodyPr vert="horz" wrap="square" lIns="81650" tIns="40820" rIns="81650" bIns="40820" anchor="t" anchorCtr="1" compatLnSpc="0">
            <a:spAutoFit/>
          </a:bodyPr>
          <a:lstStyle/>
          <a:p>
            <a:pPr algn="ctr" defTabSz="829544" hangingPunct="0">
              <a:lnSpc>
                <a:spcPct val="150000"/>
              </a:lnSpc>
              <a:defRPr sz="1800" b="0" i="0" u="none" strike="noStrike" kern="0" cap="none" spc="0" baseline="0">
                <a:solidFill>
                  <a:srgbClr val="000000"/>
                </a:solidFill>
                <a:uFillTx/>
                <a:latin typeface="Avenir Next LT Pro" pitchFamily="34"/>
              </a:defRPr>
            </a:pPr>
            <a:r>
              <a:rPr lang="fr-FR" sz="4400" dirty="0">
                <a:solidFill>
                  <a:srgbClr val="FF0000"/>
                </a:solidFill>
                <a:latin typeface="Avenir Next LT Pro" pitchFamily="34"/>
                <a:ea typeface="Microsoft YaHei"/>
                <a:cs typeface="Arial Unicode MS"/>
              </a:rPr>
              <a:t>L'ayant droit </a:t>
            </a:r>
          </a:p>
          <a:p>
            <a:pPr algn="ctr" defTabSz="829544" hangingPunct="0">
              <a:lnSpc>
                <a:spcPct val="150000"/>
              </a:lnSpc>
              <a:defRPr sz="1800" b="0" i="0" u="none" strike="noStrike" kern="0" cap="none" spc="0" baseline="0">
                <a:solidFill>
                  <a:srgbClr val="000000"/>
                </a:solidFill>
                <a:uFillTx/>
                <a:latin typeface="Avenir Next LT Pro" pitchFamily="34"/>
              </a:defRPr>
            </a:pPr>
            <a:r>
              <a:rPr lang="fr-FR" sz="2177" dirty="0">
                <a:solidFill>
                  <a:srgbClr val="000000"/>
                </a:solidFill>
                <a:latin typeface="Avenir Next LT Pro" pitchFamily="34"/>
                <a:ea typeface="Microsoft YaHei"/>
                <a:cs typeface="Arial Unicode MS"/>
              </a:rPr>
              <a:t>est la personne bénéficiant de </a:t>
            </a:r>
          </a:p>
          <a:p>
            <a:pPr algn="ctr" defTabSz="829544" hangingPunct="0">
              <a:lnSpc>
                <a:spcPct val="150000"/>
              </a:lnSpc>
              <a:defRPr sz="1800" b="0" i="0" u="none" strike="noStrike" kern="0" cap="none" spc="0" baseline="0">
                <a:solidFill>
                  <a:srgbClr val="000000"/>
                </a:solidFill>
                <a:uFillTx/>
                <a:latin typeface="Avenir Next LT Pro" pitchFamily="34"/>
              </a:defRPr>
            </a:pPr>
            <a:r>
              <a:rPr lang="fr-FR" sz="2800" dirty="0">
                <a:solidFill>
                  <a:srgbClr val="FF0000"/>
                </a:solidFill>
                <a:latin typeface="Avenir Next LT Pro" pitchFamily="34"/>
                <a:ea typeface="Microsoft YaHei"/>
                <a:cs typeface="Arial Unicode MS"/>
              </a:rPr>
              <a:t>facilités de circulation </a:t>
            </a:r>
          </a:p>
          <a:p>
            <a:pPr algn="ctr" defTabSz="829544" hangingPunct="0">
              <a:lnSpc>
                <a:spcPct val="150000"/>
              </a:lnSpc>
              <a:defRPr sz="1800" b="0" i="0" u="none" strike="noStrike" kern="0" cap="none" spc="0" baseline="0">
                <a:solidFill>
                  <a:srgbClr val="000000"/>
                </a:solidFill>
                <a:uFillTx/>
                <a:latin typeface="Avenir Next LT Pro" pitchFamily="34"/>
              </a:defRPr>
            </a:pPr>
            <a:r>
              <a:rPr lang="fr-FR" sz="2177" dirty="0">
                <a:solidFill>
                  <a:srgbClr val="000000"/>
                </a:solidFill>
                <a:latin typeface="Avenir Next LT Pro" pitchFamily="34"/>
                <a:ea typeface="Microsoft YaHei"/>
                <a:cs typeface="Arial Unicode MS"/>
              </a:rPr>
              <a:t>car un de ses </a:t>
            </a:r>
            <a:r>
              <a:rPr lang="fr-FR" sz="2177" kern="0" dirty="0">
                <a:solidFill>
                  <a:srgbClr val="000000"/>
                </a:solidFill>
                <a:latin typeface="Avenir Next LT Pro" pitchFamily="34"/>
                <a:ea typeface="Microsoft YaHei"/>
                <a:cs typeface="Arial Unicode MS"/>
              </a:rPr>
              <a:t>proches</a:t>
            </a:r>
            <a:r>
              <a:rPr lang="fr-FR" sz="2177" dirty="0">
                <a:solidFill>
                  <a:srgbClr val="000000"/>
                </a:solidFill>
                <a:latin typeface="Avenir Next LT Pro" pitchFamily="34"/>
                <a:ea typeface="Microsoft YaHei"/>
                <a:cs typeface="Arial Unicode MS"/>
              </a:rPr>
              <a:t> est ou a été agent SNCF</a:t>
            </a:r>
            <a:endParaRPr lang="fr-FR" sz="2177" dirty="0">
              <a:solidFill>
                <a:srgbClr val="000000"/>
              </a:solidFill>
              <a:latin typeface="Avenir Next LT Pro" pitchFamily="34"/>
            </a:endParaRPr>
          </a:p>
        </p:txBody>
      </p:sp>
      <p:sp>
        <p:nvSpPr>
          <p:cNvPr id="5" name="ZoneTexte 9">
            <a:extLst>
              <a:ext uri="{FF2B5EF4-FFF2-40B4-BE49-F238E27FC236}">
                <a16:creationId xmlns:a16="http://schemas.microsoft.com/office/drawing/2014/main" id="{3D52F299-89D6-4363-9B54-07092200548E}"/>
              </a:ext>
            </a:extLst>
          </p:cNvPr>
          <p:cNvSpPr txBox="1"/>
          <p:nvPr/>
        </p:nvSpPr>
        <p:spPr>
          <a:xfrm>
            <a:off x="268196" y="1264694"/>
            <a:ext cx="4154860" cy="64224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29" dirty="0">
                <a:solidFill>
                  <a:srgbClr val="7030A0"/>
                </a:solidFill>
                <a:latin typeface="Avenir Next LT Pro Demi"/>
                <a:cs typeface="Calibri"/>
              </a:rPr>
              <a:t>Ayant droit :</a:t>
            </a:r>
          </a:p>
        </p:txBody>
      </p:sp>
      <p:sp>
        <p:nvSpPr>
          <p:cNvPr id="6" name="Espace réservé du numéro de diapositive 5">
            <a:extLst>
              <a:ext uri="{FF2B5EF4-FFF2-40B4-BE49-F238E27FC236}">
                <a16:creationId xmlns:a16="http://schemas.microsoft.com/office/drawing/2014/main" id="{63415A6F-7077-4BEF-9BAF-B72E3894EFA4}"/>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F7EBFE35-2746-4322-B4CD-1E033F56B915}" type="slidenum">
              <a:rPr sz="1633"/>
              <a:pPr algn="r" defTabSz="829544" hangingPunct="0">
                <a:defRPr sz="1800" b="0" i="0" u="none" strike="noStrike" kern="0" cap="none" spc="0" baseline="0">
                  <a:solidFill>
                    <a:srgbClr val="000000"/>
                  </a:solidFill>
                  <a:uFillTx/>
                </a:defRPr>
              </a:pPr>
              <a:t>10</a:t>
            </a:fld>
            <a:endParaRPr lang="fr-FR" sz="1270" dirty="0">
              <a:solidFill>
                <a:srgbClr val="000000"/>
              </a:solidFill>
              <a:latin typeface="Times New Roman" pitchFamily="18"/>
              <a:ea typeface="Arial Unicode MS" pitchFamily="2"/>
              <a:cs typeface="Tahoma" pitchFamily="2"/>
            </a:endParaRPr>
          </a:p>
        </p:txBody>
      </p:sp>
      <p:sp>
        <p:nvSpPr>
          <p:cNvPr id="7" name="Espace réservé du numéro de diapositive 6">
            <a:extLst>
              <a:ext uri="{FF2B5EF4-FFF2-40B4-BE49-F238E27FC236}">
                <a16:creationId xmlns:a16="http://schemas.microsoft.com/office/drawing/2014/main" id="{8B7B25BF-FCF4-4B1E-80A0-ED8A590FD713}"/>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9089633-645C-4AC5-A13C-AE9FA728C219}" type="slidenum">
              <a:rPr sz="1633"/>
              <a:pPr algn="r" defTabSz="829544" hangingPunct="0">
                <a:defRPr sz="1800" b="0" i="0" u="none" strike="noStrike" kern="0" cap="none" spc="0" baseline="0">
                  <a:solidFill>
                    <a:srgbClr val="000000"/>
                  </a:solidFill>
                  <a:uFillTx/>
                </a:defRPr>
              </a:pPr>
              <a:t>10</a:t>
            </a:fld>
            <a:endParaRPr lang="fr-FR" sz="1270" dirty="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4073557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5">
            <a:extLst>
              <a:ext uri="{FF2B5EF4-FFF2-40B4-BE49-F238E27FC236}">
                <a16:creationId xmlns:a16="http://schemas.microsoft.com/office/drawing/2014/main" id="{3FFD4175-66C3-411B-87F8-69293D4FE042}"/>
              </a:ext>
            </a:extLst>
          </p:cNvPr>
          <p:cNvPicPr>
            <a:picLocks noChangeAspect="1"/>
          </p:cNvPicPr>
          <p:nvPr/>
        </p:nvPicPr>
        <p:blipFill>
          <a:blip r:embed="rId2"/>
          <a:stretch>
            <a:fillRect/>
          </a:stretch>
        </p:blipFill>
        <p:spPr>
          <a:xfrm>
            <a:off x="8641067" y="96444"/>
            <a:ext cx="3138603" cy="2533170"/>
          </a:xfrm>
          <a:prstGeom prst="rect">
            <a:avLst/>
          </a:prstGeom>
          <a:noFill/>
          <a:ln cap="flat">
            <a:noFill/>
          </a:ln>
        </p:spPr>
      </p:pic>
      <p:pic>
        <p:nvPicPr>
          <p:cNvPr id="3" name="Image 7" descr="Une image contenant texte, clipart&#10;&#10;Description générée automatiquement">
            <a:extLst>
              <a:ext uri="{FF2B5EF4-FFF2-40B4-BE49-F238E27FC236}">
                <a16:creationId xmlns:a16="http://schemas.microsoft.com/office/drawing/2014/main" id="{738F38AA-EAA6-43F0-AAAF-A2818632026A}"/>
              </a:ext>
            </a:extLst>
          </p:cNvPr>
          <p:cNvPicPr>
            <a:picLocks noChangeAspect="1"/>
          </p:cNvPicPr>
          <p:nvPr/>
        </p:nvPicPr>
        <p:blipFill>
          <a:blip r:embed="rId3"/>
          <a:stretch>
            <a:fillRect/>
          </a:stretch>
        </p:blipFill>
        <p:spPr>
          <a:xfrm>
            <a:off x="1639268" y="1166648"/>
            <a:ext cx="4287559" cy="759956"/>
          </a:xfrm>
          <a:prstGeom prst="rect">
            <a:avLst/>
          </a:prstGeom>
          <a:noFill/>
          <a:ln cap="flat">
            <a:noFill/>
          </a:ln>
        </p:spPr>
      </p:pic>
      <p:pic>
        <p:nvPicPr>
          <p:cNvPr id="12" name="Image 14" descr="Une image contenant texte, horloge, signe&#10;&#10;Description générée automatiquement">
            <a:extLst>
              <a:ext uri="{FF2B5EF4-FFF2-40B4-BE49-F238E27FC236}">
                <a16:creationId xmlns:a16="http://schemas.microsoft.com/office/drawing/2014/main" id="{C5015AEA-3902-4C99-A6CB-57B7A16030C8}"/>
              </a:ext>
            </a:extLst>
          </p:cNvPr>
          <p:cNvPicPr>
            <a:picLocks noChangeAspect="1"/>
          </p:cNvPicPr>
          <p:nvPr/>
        </p:nvPicPr>
        <p:blipFill>
          <a:blip r:embed="rId4"/>
          <a:stretch>
            <a:fillRect/>
          </a:stretch>
        </p:blipFill>
        <p:spPr>
          <a:xfrm>
            <a:off x="7166574" y="4746095"/>
            <a:ext cx="1978637" cy="1432357"/>
          </a:xfrm>
          <a:prstGeom prst="rect">
            <a:avLst/>
          </a:prstGeom>
          <a:noFill/>
          <a:ln cap="flat">
            <a:noFill/>
          </a:ln>
        </p:spPr>
      </p:pic>
      <p:sp>
        <p:nvSpPr>
          <p:cNvPr id="13" name="ZoneTexte 15">
            <a:extLst>
              <a:ext uri="{FF2B5EF4-FFF2-40B4-BE49-F238E27FC236}">
                <a16:creationId xmlns:a16="http://schemas.microsoft.com/office/drawing/2014/main" id="{41BC1E94-B649-46C0-8B3B-1F1F010DEEDE}"/>
              </a:ext>
            </a:extLst>
          </p:cNvPr>
          <p:cNvSpPr txBox="1"/>
          <p:nvPr/>
        </p:nvSpPr>
        <p:spPr>
          <a:xfrm>
            <a:off x="3783047" y="2547518"/>
            <a:ext cx="4287559" cy="760871"/>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4400" dirty="0">
                <a:solidFill>
                  <a:srgbClr val="00B050"/>
                </a:solidFill>
                <a:latin typeface="Avenir Next LT Pro"/>
                <a:cs typeface="Calibri"/>
              </a:rPr>
              <a:t>Restons zen !</a:t>
            </a:r>
          </a:p>
        </p:txBody>
      </p:sp>
      <p:sp>
        <p:nvSpPr>
          <p:cNvPr id="15" name="Espace réservé du numéro de diapositive 14">
            <a:extLst>
              <a:ext uri="{FF2B5EF4-FFF2-40B4-BE49-F238E27FC236}">
                <a16:creationId xmlns:a16="http://schemas.microsoft.com/office/drawing/2014/main" id="{9D701060-D66C-4473-851C-C41BB8DEFB2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04642E8-E126-4538-856C-2864AEF1915C}" type="slidenum">
              <a:rPr sz="1633"/>
              <a:pPr algn="r" defTabSz="829544" hangingPunct="0">
                <a:defRPr sz="1800" b="0" i="0" u="none" strike="noStrike" kern="0" cap="none" spc="0" baseline="0">
                  <a:solidFill>
                    <a:srgbClr val="000000"/>
                  </a:solidFill>
                  <a:uFillTx/>
                </a:defRPr>
              </a:pPr>
              <a:t>11</a:t>
            </a:fld>
            <a:endParaRPr lang="fr-FR" sz="1270" dirty="0">
              <a:solidFill>
                <a:srgbClr val="000000"/>
              </a:solidFill>
              <a:latin typeface="Times New Roman" pitchFamily="18"/>
              <a:ea typeface="Arial Unicode MS" pitchFamily="2"/>
              <a:cs typeface="Tahoma" pitchFamily="2"/>
            </a:endParaRPr>
          </a:p>
        </p:txBody>
      </p:sp>
      <p:sp>
        <p:nvSpPr>
          <p:cNvPr id="16" name="Espace réservé du numéro de diapositive 15">
            <a:extLst>
              <a:ext uri="{FF2B5EF4-FFF2-40B4-BE49-F238E27FC236}">
                <a16:creationId xmlns:a16="http://schemas.microsoft.com/office/drawing/2014/main" id="{824EE9B4-DFCA-4A61-A6BD-2A093C48AC9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04BFF6D-8C53-4998-90E3-277E0E9F39EB}" type="slidenum">
              <a:rPr sz="1633"/>
              <a:pPr algn="r" defTabSz="829544" hangingPunct="0">
                <a:defRPr sz="1800" b="0" i="0" u="none" strike="noStrike" kern="0" cap="none" spc="0" baseline="0">
                  <a:solidFill>
                    <a:srgbClr val="000000"/>
                  </a:solidFill>
                  <a:uFillTx/>
                </a:defRPr>
              </a:pPr>
              <a:t>11</a:t>
            </a:fld>
            <a:endParaRPr lang="fr-FR" sz="1270" dirty="0">
              <a:solidFill>
                <a:srgbClr val="000000"/>
              </a:solidFill>
              <a:latin typeface="Times New Roman" pitchFamily="18"/>
              <a:ea typeface="Arial Unicode MS" pitchFamily="2"/>
              <a:cs typeface="Tahoma" pitchFamily="2"/>
            </a:endParaRPr>
          </a:p>
        </p:txBody>
      </p:sp>
      <p:sp>
        <p:nvSpPr>
          <p:cNvPr id="17" name="ZoneTexte 16">
            <a:extLst>
              <a:ext uri="{FF2B5EF4-FFF2-40B4-BE49-F238E27FC236}">
                <a16:creationId xmlns:a16="http://schemas.microsoft.com/office/drawing/2014/main" id="{54EC5FEC-F583-4A4B-BCC0-EDB4983B2316}"/>
              </a:ext>
            </a:extLst>
          </p:cNvPr>
          <p:cNvSpPr txBox="1"/>
          <p:nvPr/>
        </p:nvSpPr>
        <p:spPr>
          <a:xfrm>
            <a:off x="776176" y="4422930"/>
            <a:ext cx="4349781" cy="769441"/>
          </a:xfrm>
          <a:prstGeom prst="rect">
            <a:avLst/>
          </a:prstGeom>
          <a:noFill/>
        </p:spPr>
        <p:txBody>
          <a:bodyPr wrap="none" rtlCol="0">
            <a:spAutoFit/>
          </a:bodyPr>
          <a:lstStyle/>
          <a:p>
            <a:r>
              <a:rPr lang="fr-FR" sz="4400" dirty="0">
                <a:solidFill>
                  <a:srgbClr val="FF0000"/>
                </a:solidFill>
              </a:rPr>
              <a:t>C’est quoi MFCD ?</a:t>
            </a:r>
          </a:p>
        </p:txBody>
      </p:sp>
    </p:spTree>
    <p:extLst>
      <p:ext uri="{BB962C8B-B14F-4D97-AF65-F5344CB8AC3E}">
        <p14:creationId xmlns:p14="http://schemas.microsoft.com/office/powerpoint/2010/main" val="39741585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604F50-D073-4381-9239-8B7AE8CD1864}"/>
              </a:ext>
            </a:extLst>
          </p:cNvPr>
          <p:cNvSpPr>
            <a:spLocks noGrp="1"/>
          </p:cNvSpPr>
          <p:nvPr>
            <p:ph type="title"/>
          </p:nvPr>
        </p:nvSpPr>
        <p:spPr>
          <a:xfrm>
            <a:off x="1752599" y="392629"/>
            <a:ext cx="10133013" cy="597971"/>
          </a:xfrm>
        </p:spPr>
        <p:txBody>
          <a:bodyPr>
            <a:noAutofit/>
          </a:bodyPr>
          <a:lstStyle/>
          <a:p>
            <a:r>
              <a:rPr lang="fr-FR" sz="3000" b="1">
                <a:solidFill>
                  <a:srgbClr val="0070C0"/>
                </a:solidFill>
              </a:rPr>
              <a:t>Mes Facilités de Circulation Dématérialisées (MFCD)</a:t>
            </a:r>
          </a:p>
        </p:txBody>
      </p:sp>
      <p:sp>
        <p:nvSpPr>
          <p:cNvPr id="3" name="Espace réservé du contenu 2">
            <a:extLst>
              <a:ext uri="{FF2B5EF4-FFF2-40B4-BE49-F238E27FC236}">
                <a16:creationId xmlns:a16="http://schemas.microsoft.com/office/drawing/2014/main" id="{9F4C07D9-1357-4D50-8FC0-F205C3BD7F6C}"/>
              </a:ext>
            </a:extLst>
          </p:cNvPr>
          <p:cNvSpPr>
            <a:spLocks noGrp="1"/>
          </p:cNvSpPr>
          <p:nvPr>
            <p:ph idx="1"/>
          </p:nvPr>
        </p:nvSpPr>
        <p:spPr>
          <a:xfrm>
            <a:off x="230187" y="1081065"/>
            <a:ext cx="11265503" cy="5457847"/>
          </a:xfrm>
        </p:spPr>
        <p:txBody>
          <a:bodyPr>
            <a:normAutofit lnSpcReduction="10000"/>
          </a:bodyPr>
          <a:lstStyle/>
          <a:p>
            <a:pPr marL="0" indent="0" algn="ctr">
              <a:buNone/>
            </a:pPr>
            <a:endParaRPr lang="fr-FR" sz="3600" dirty="0">
              <a:solidFill>
                <a:schemeClr val="tx1"/>
              </a:solidFill>
            </a:endParaRPr>
          </a:p>
          <a:p>
            <a:pPr marL="0" indent="0" algn="ctr">
              <a:buNone/>
            </a:pPr>
            <a:r>
              <a:rPr lang="fr-FR" sz="4400" dirty="0">
                <a:solidFill>
                  <a:srgbClr val="0070C0"/>
                </a:solidFill>
              </a:rPr>
              <a:t>MFCD : </a:t>
            </a:r>
          </a:p>
          <a:p>
            <a:pPr marL="0" indent="0" algn="ctr">
              <a:buNone/>
            </a:pPr>
            <a:r>
              <a:rPr lang="fr-FR" dirty="0">
                <a:solidFill>
                  <a:schemeClr val="tx1"/>
                </a:solidFill>
              </a:rPr>
              <a:t>C’est </a:t>
            </a:r>
            <a:r>
              <a:rPr lang="fr-FR" dirty="0"/>
              <a:t>une dématérialisation des FC.</a:t>
            </a:r>
          </a:p>
          <a:p>
            <a:pPr marL="0" indent="0" algn="ctr">
              <a:buNone/>
            </a:pPr>
            <a:endParaRPr lang="fr-FR" sz="2800" dirty="0">
              <a:solidFill>
                <a:schemeClr val="tx1"/>
              </a:solidFill>
            </a:endParaRPr>
          </a:p>
          <a:p>
            <a:pPr marL="0" indent="0" algn="ctr">
              <a:buNone/>
            </a:pPr>
            <a:r>
              <a:rPr lang="fr-FR" sz="4400" b="1" dirty="0">
                <a:solidFill>
                  <a:srgbClr val="FF0000"/>
                </a:solidFill>
              </a:rPr>
              <a:t>L’accès </a:t>
            </a:r>
          </a:p>
          <a:p>
            <a:pPr marL="0" indent="0" algn="ctr">
              <a:buNone/>
            </a:pPr>
            <a:endParaRPr lang="fr-FR" sz="3200" b="1" dirty="0">
              <a:solidFill>
                <a:srgbClr val="FF0000"/>
              </a:solidFill>
            </a:endParaRPr>
          </a:p>
          <a:p>
            <a:pPr marL="0" indent="0" algn="ctr">
              <a:buNone/>
            </a:pPr>
            <a:r>
              <a:rPr lang="fr-FR" sz="3200" dirty="0"/>
              <a:t>aux Facilités de Circulation</a:t>
            </a:r>
            <a:r>
              <a:rPr lang="fr-FR" sz="2800" dirty="0"/>
              <a:t> </a:t>
            </a:r>
          </a:p>
          <a:p>
            <a:pPr marL="0" indent="0" algn="ctr">
              <a:buNone/>
            </a:pPr>
            <a:r>
              <a:rPr lang="fr-FR" sz="2800" dirty="0">
                <a:solidFill>
                  <a:schemeClr val="tx1"/>
                </a:solidFill>
              </a:rPr>
              <a:t>de l’ayant droit</a:t>
            </a:r>
            <a:r>
              <a:rPr lang="fr-FR" dirty="0"/>
              <a:t> pourra </a:t>
            </a:r>
            <a:r>
              <a:rPr lang="fr-FR" u="sng" dirty="0"/>
              <a:t>bientôt</a:t>
            </a:r>
            <a:r>
              <a:rPr lang="fr-FR" dirty="0"/>
              <a:t> se faire </a:t>
            </a:r>
          </a:p>
          <a:p>
            <a:pPr marL="0" indent="0" algn="ctr">
              <a:buNone/>
            </a:pPr>
            <a:endParaRPr lang="fr-FR" dirty="0"/>
          </a:p>
          <a:p>
            <a:pPr marL="0" indent="0" algn="ctr">
              <a:buNone/>
            </a:pPr>
            <a:r>
              <a:rPr lang="fr-FR" sz="4400" b="1" dirty="0">
                <a:solidFill>
                  <a:srgbClr val="FF0000"/>
                </a:solidFill>
              </a:rPr>
              <a:t>uniquement par Internet</a:t>
            </a:r>
          </a:p>
          <a:p>
            <a:pPr marL="0" indent="0" algn="ctr">
              <a:buNone/>
            </a:pPr>
            <a:endParaRPr lang="fr-FR" sz="2800" dirty="0">
              <a:solidFill>
                <a:schemeClr val="tx1"/>
              </a:solidFill>
            </a:endParaRPr>
          </a:p>
          <a:p>
            <a:pPr marL="0" indent="0">
              <a:buNone/>
            </a:pPr>
            <a:endParaRPr lang="fr-FR" sz="2800" dirty="0">
              <a:solidFill>
                <a:schemeClr val="tx1"/>
              </a:solidFill>
            </a:endParaRPr>
          </a:p>
        </p:txBody>
      </p:sp>
      <p:sp>
        <p:nvSpPr>
          <p:cNvPr id="4" name="Espace réservé du numéro de diapositive 3">
            <a:extLst>
              <a:ext uri="{FF2B5EF4-FFF2-40B4-BE49-F238E27FC236}">
                <a16:creationId xmlns:a16="http://schemas.microsoft.com/office/drawing/2014/main" id="{CC761B2E-3938-48B7-B422-68889EEEA2E2}"/>
              </a:ext>
            </a:extLst>
          </p:cNvPr>
          <p:cNvSpPr>
            <a:spLocks noGrp="1"/>
          </p:cNvSpPr>
          <p:nvPr>
            <p:ph type="sldNum" sz="quarter" idx="12"/>
          </p:nvPr>
        </p:nvSpPr>
        <p:spPr/>
        <p:txBody>
          <a:bodyPr/>
          <a:lstStyle/>
          <a:p>
            <a:fld id="{69E57DC2-970A-4B3E-BB1C-7A09969E49DF}" type="slidenum">
              <a:rPr lang="en-US" smtClean="0"/>
              <a:t>12</a:t>
            </a:fld>
            <a:endParaRPr lang="en-US"/>
          </a:p>
        </p:txBody>
      </p:sp>
      <p:pic>
        <p:nvPicPr>
          <p:cNvPr id="6" name="Image 5">
            <a:extLst>
              <a:ext uri="{FF2B5EF4-FFF2-40B4-BE49-F238E27FC236}">
                <a16:creationId xmlns:a16="http://schemas.microsoft.com/office/drawing/2014/main" id="{187E3DB1-BB58-467B-85B2-E10041B2DC3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379" t="4534" b="5752"/>
          <a:stretch/>
        </p:blipFill>
        <p:spPr>
          <a:xfrm>
            <a:off x="10334389" y="798166"/>
            <a:ext cx="1524000" cy="1485094"/>
          </a:xfrm>
          <a:prstGeom prst="rect">
            <a:avLst/>
          </a:prstGeom>
        </p:spPr>
      </p:pic>
    </p:spTree>
    <p:extLst>
      <p:ext uri="{BB962C8B-B14F-4D97-AF65-F5344CB8AC3E}">
        <p14:creationId xmlns:p14="http://schemas.microsoft.com/office/powerpoint/2010/main" val="1069800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604F50-D073-4381-9239-8B7AE8CD1864}"/>
              </a:ext>
            </a:extLst>
          </p:cNvPr>
          <p:cNvSpPr>
            <a:spLocks noGrp="1"/>
          </p:cNvSpPr>
          <p:nvPr>
            <p:ph type="title"/>
          </p:nvPr>
        </p:nvSpPr>
        <p:spPr>
          <a:xfrm>
            <a:off x="1752599" y="392629"/>
            <a:ext cx="10133013" cy="597971"/>
          </a:xfrm>
        </p:spPr>
        <p:txBody>
          <a:bodyPr>
            <a:noAutofit/>
          </a:bodyPr>
          <a:lstStyle/>
          <a:p>
            <a:r>
              <a:rPr lang="fr-FR" sz="3000" b="1">
                <a:solidFill>
                  <a:srgbClr val="0070C0"/>
                </a:solidFill>
              </a:rPr>
              <a:t>Mes Facilités de Circulation Dématérialisées (MFCD)</a:t>
            </a:r>
          </a:p>
        </p:txBody>
      </p:sp>
      <p:sp>
        <p:nvSpPr>
          <p:cNvPr id="3" name="Espace réservé du contenu 2">
            <a:extLst>
              <a:ext uri="{FF2B5EF4-FFF2-40B4-BE49-F238E27FC236}">
                <a16:creationId xmlns:a16="http://schemas.microsoft.com/office/drawing/2014/main" id="{9F4C07D9-1357-4D50-8FC0-F205C3BD7F6C}"/>
              </a:ext>
            </a:extLst>
          </p:cNvPr>
          <p:cNvSpPr>
            <a:spLocks noGrp="1"/>
          </p:cNvSpPr>
          <p:nvPr>
            <p:ph idx="1"/>
          </p:nvPr>
        </p:nvSpPr>
        <p:spPr>
          <a:xfrm>
            <a:off x="230187" y="1081065"/>
            <a:ext cx="11265503" cy="5457847"/>
          </a:xfrm>
        </p:spPr>
        <p:txBody>
          <a:bodyPr>
            <a:normAutofit/>
          </a:bodyPr>
          <a:lstStyle/>
          <a:p>
            <a:pPr marL="0" indent="0" algn="ctr">
              <a:buNone/>
            </a:pPr>
            <a:r>
              <a:rPr lang="fr-FR" sz="2800" b="1" dirty="0">
                <a:solidFill>
                  <a:schemeClr val="tx1"/>
                </a:solidFill>
              </a:rPr>
              <a:t>Faisons le point !</a:t>
            </a:r>
          </a:p>
          <a:p>
            <a:pPr marL="0" indent="0" algn="ctr">
              <a:buNone/>
            </a:pPr>
            <a:r>
              <a:rPr lang="fr-FR" sz="2800" b="1" dirty="0">
                <a:solidFill>
                  <a:schemeClr val="tx1"/>
                </a:solidFill>
              </a:rPr>
              <a:t>Aujourd’hui, en 2022 :</a:t>
            </a:r>
          </a:p>
          <a:p>
            <a:pPr marL="0" indent="0">
              <a:buNone/>
            </a:pPr>
            <a:endParaRPr lang="fr-FR" sz="2800" dirty="0">
              <a:solidFill>
                <a:schemeClr val="tx1"/>
              </a:solidFill>
            </a:endParaRPr>
          </a:p>
          <a:p>
            <a:r>
              <a:rPr lang="fr-FR" b="1" dirty="0">
                <a:solidFill>
                  <a:srgbClr val="0070C0"/>
                </a:solidFill>
              </a:rPr>
              <a:t>Les Facilités de Circulation (FC) de l’ayant droit, ce sont :</a:t>
            </a:r>
          </a:p>
          <a:p>
            <a:endParaRPr lang="fr-FR" sz="2600" b="1" dirty="0"/>
          </a:p>
          <a:p>
            <a:pPr lvl="1"/>
            <a:r>
              <a:rPr lang="fr-FR" sz="2800" b="1" dirty="0">
                <a:solidFill>
                  <a:srgbClr val="FF0000"/>
                </a:solidFill>
              </a:rPr>
              <a:t>La carte de circulation </a:t>
            </a:r>
            <a:r>
              <a:rPr lang="fr-FR" sz="2200" dirty="0"/>
              <a:t>« papier » ; </a:t>
            </a:r>
          </a:p>
          <a:p>
            <a:endParaRPr lang="fr-FR" sz="2600" dirty="0"/>
          </a:p>
          <a:p>
            <a:pPr lvl="1"/>
            <a:r>
              <a:rPr lang="fr-FR" sz="2800" b="1" dirty="0">
                <a:solidFill>
                  <a:srgbClr val="FF0000"/>
                </a:solidFill>
              </a:rPr>
              <a:t>Les permis</a:t>
            </a:r>
            <a:r>
              <a:rPr lang="fr-FR" sz="2800" dirty="0"/>
              <a:t> </a:t>
            </a:r>
            <a:r>
              <a:rPr lang="fr-FR" sz="2200" dirty="0"/>
              <a:t>regroupés sur des fichets de voyages.</a:t>
            </a:r>
            <a:endParaRPr lang="fr-FR" sz="2800" dirty="0">
              <a:solidFill>
                <a:schemeClr val="tx1"/>
              </a:solidFill>
            </a:endParaRPr>
          </a:p>
          <a:p>
            <a:pPr>
              <a:buFont typeface="Arial" panose="020B0604020202020204" pitchFamily="34" charset="0"/>
              <a:buChar char="•"/>
            </a:pPr>
            <a:endParaRPr lang="fr-FR" sz="2800" b="1" dirty="0">
              <a:solidFill>
                <a:srgbClr val="0070C0"/>
              </a:solidFill>
            </a:endParaRPr>
          </a:p>
          <a:p>
            <a:pPr marL="0" indent="0">
              <a:buNone/>
            </a:pPr>
            <a:endParaRPr lang="fr-FR" sz="2800" dirty="0">
              <a:solidFill>
                <a:schemeClr val="tx1"/>
              </a:solidFill>
            </a:endParaRPr>
          </a:p>
        </p:txBody>
      </p:sp>
      <p:sp>
        <p:nvSpPr>
          <p:cNvPr id="4" name="Espace réservé du numéro de diapositive 3">
            <a:extLst>
              <a:ext uri="{FF2B5EF4-FFF2-40B4-BE49-F238E27FC236}">
                <a16:creationId xmlns:a16="http://schemas.microsoft.com/office/drawing/2014/main" id="{CC761B2E-3938-48B7-B422-68889EEEA2E2}"/>
              </a:ext>
            </a:extLst>
          </p:cNvPr>
          <p:cNvSpPr>
            <a:spLocks noGrp="1"/>
          </p:cNvSpPr>
          <p:nvPr>
            <p:ph type="sldNum" sz="quarter" idx="12"/>
          </p:nvPr>
        </p:nvSpPr>
        <p:spPr/>
        <p:txBody>
          <a:bodyPr/>
          <a:lstStyle/>
          <a:p>
            <a:fld id="{69E57DC2-970A-4B3E-BB1C-7A09969E49DF}" type="slidenum">
              <a:rPr lang="en-US" smtClean="0"/>
              <a:t>13</a:t>
            </a:fld>
            <a:endParaRPr lang="en-US"/>
          </a:p>
        </p:txBody>
      </p:sp>
      <p:pic>
        <p:nvPicPr>
          <p:cNvPr id="6" name="Image 5">
            <a:extLst>
              <a:ext uri="{FF2B5EF4-FFF2-40B4-BE49-F238E27FC236}">
                <a16:creationId xmlns:a16="http://schemas.microsoft.com/office/drawing/2014/main" id="{187E3DB1-BB58-467B-85B2-E10041B2DC3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379" t="4534" b="5752"/>
          <a:stretch/>
        </p:blipFill>
        <p:spPr>
          <a:xfrm>
            <a:off x="10334389" y="798166"/>
            <a:ext cx="1524000" cy="1485094"/>
          </a:xfrm>
          <a:prstGeom prst="rect">
            <a:avLst/>
          </a:prstGeom>
        </p:spPr>
      </p:pic>
      <p:pic>
        <p:nvPicPr>
          <p:cNvPr id="5" name="Image 4" descr="Une image contenant texte&#10;&#10;Description générée automatiquement">
            <a:extLst>
              <a:ext uri="{FF2B5EF4-FFF2-40B4-BE49-F238E27FC236}">
                <a16:creationId xmlns:a16="http://schemas.microsoft.com/office/drawing/2014/main" id="{F4049638-411C-B54A-9B24-66BA4B709E69}"/>
              </a:ext>
            </a:extLst>
          </p:cNvPr>
          <p:cNvPicPr>
            <a:picLocks noChangeAspect="1"/>
          </p:cNvPicPr>
          <p:nvPr/>
        </p:nvPicPr>
        <p:blipFill>
          <a:blip r:embed="rId4"/>
          <a:stretch>
            <a:fillRect/>
          </a:stretch>
        </p:blipFill>
        <p:spPr>
          <a:xfrm>
            <a:off x="7040233" y="4548887"/>
            <a:ext cx="2863655" cy="834084"/>
          </a:xfrm>
          <a:prstGeom prst="rect">
            <a:avLst/>
          </a:prstGeom>
        </p:spPr>
      </p:pic>
      <p:pic>
        <p:nvPicPr>
          <p:cNvPr id="10" name="Image 9" descr="Une image contenant texte, journal, reçu, capture d’écran&#10;&#10;Description générée automatiquement">
            <a:extLst>
              <a:ext uri="{FF2B5EF4-FFF2-40B4-BE49-F238E27FC236}">
                <a16:creationId xmlns:a16="http://schemas.microsoft.com/office/drawing/2014/main" id="{588DDDE7-8943-7944-95F2-A975C5AC8B12}"/>
              </a:ext>
            </a:extLst>
          </p:cNvPr>
          <p:cNvPicPr>
            <a:picLocks noChangeAspect="1"/>
          </p:cNvPicPr>
          <p:nvPr/>
        </p:nvPicPr>
        <p:blipFill>
          <a:blip r:embed="rId5"/>
          <a:stretch>
            <a:fillRect/>
          </a:stretch>
        </p:blipFill>
        <p:spPr>
          <a:xfrm>
            <a:off x="6393045" y="3392946"/>
            <a:ext cx="1555750" cy="834084"/>
          </a:xfrm>
          <a:prstGeom prst="rect">
            <a:avLst/>
          </a:prstGeom>
        </p:spPr>
      </p:pic>
    </p:spTree>
    <p:extLst>
      <p:ext uri="{BB962C8B-B14F-4D97-AF65-F5344CB8AC3E}">
        <p14:creationId xmlns:p14="http://schemas.microsoft.com/office/powerpoint/2010/main" val="4040489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604F50-D073-4381-9239-8B7AE8CD1864}"/>
              </a:ext>
            </a:extLst>
          </p:cNvPr>
          <p:cNvSpPr>
            <a:spLocks noGrp="1"/>
          </p:cNvSpPr>
          <p:nvPr>
            <p:ph type="title"/>
          </p:nvPr>
        </p:nvSpPr>
        <p:spPr>
          <a:xfrm>
            <a:off x="1950596" y="392629"/>
            <a:ext cx="9675813" cy="527585"/>
          </a:xfrm>
        </p:spPr>
        <p:txBody>
          <a:bodyPr>
            <a:normAutofit fontScale="90000"/>
          </a:bodyPr>
          <a:lstStyle/>
          <a:p>
            <a:r>
              <a:rPr lang="fr-FR" sz="3200" b="1">
                <a:solidFill>
                  <a:srgbClr val="0070C0"/>
                </a:solidFill>
              </a:rPr>
              <a:t>Mes Facilités de Circulation Dématérialisées (MFCD)</a:t>
            </a:r>
          </a:p>
        </p:txBody>
      </p:sp>
      <p:sp>
        <p:nvSpPr>
          <p:cNvPr id="3" name="Espace réservé du contenu 2">
            <a:extLst>
              <a:ext uri="{FF2B5EF4-FFF2-40B4-BE49-F238E27FC236}">
                <a16:creationId xmlns:a16="http://schemas.microsoft.com/office/drawing/2014/main" id="{9F4C07D9-1357-4D50-8FC0-F205C3BD7F6C}"/>
              </a:ext>
            </a:extLst>
          </p:cNvPr>
          <p:cNvSpPr>
            <a:spLocks noGrp="1"/>
          </p:cNvSpPr>
          <p:nvPr>
            <p:ph idx="1"/>
          </p:nvPr>
        </p:nvSpPr>
        <p:spPr>
          <a:xfrm>
            <a:off x="298504" y="947549"/>
            <a:ext cx="11055296" cy="4962901"/>
          </a:xfrm>
        </p:spPr>
        <p:txBody>
          <a:bodyPr>
            <a:normAutofit lnSpcReduction="10000"/>
          </a:bodyPr>
          <a:lstStyle/>
          <a:p>
            <a:pPr marL="0" indent="0" algn="ctr">
              <a:buNone/>
            </a:pPr>
            <a:r>
              <a:rPr lang="fr-FR" sz="4000" b="1" dirty="0"/>
              <a:t>A partir de maintenant</a:t>
            </a:r>
            <a:r>
              <a:rPr lang="fr-FR" sz="4000" b="1" dirty="0">
                <a:solidFill>
                  <a:schemeClr val="tx1"/>
                </a:solidFill>
              </a:rPr>
              <a:t> :</a:t>
            </a:r>
          </a:p>
          <a:p>
            <a:pPr marL="0" indent="0" algn="ctr">
              <a:buNone/>
            </a:pPr>
            <a:endParaRPr lang="fr-FR" sz="2800" b="1" dirty="0">
              <a:solidFill>
                <a:schemeClr val="tx1"/>
              </a:solidFill>
            </a:endParaRPr>
          </a:p>
          <a:p>
            <a:pPr>
              <a:buFont typeface="Arial" panose="020B0604020202020204" pitchFamily="34" charset="0"/>
              <a:buChar char="•"/>
            </a:pPr>
            <a:r>
              <a:rPr lang="fr-FR" b="1" dirty="0">
                <a:solidFill>
                  <a:srgbClr val="0070C0"/>
                </a:solidFill>
              </a:rPr>
              <a:t>La carte de circulation SNCF et les permis</a:t>
            </a:r>
            <a:r>
              <a:rPr lang="fr-FR" dirty="0">
                <a:solidFill>
                  <a:schemeClr val="tx1"/>
                </a:solidFill>
              </a:rPr>
              <a:t> des ayants droit sont </a:t>
            </a:r>
            <a:r>
              <a:rPr lang="fr-FR" dirty="0"/>
              <a:t>mis </a:t>
            </a:r>
            <a:r>
              <a:rPr lang="fr-FR" sz="3200" b="1" dirty="0">
                <a:solidFill>
                  <a:srgbClr val="FF0000"/>
                </a:solidFill>
              </a:rPr>
              <a:t>à disposition par Internet</a:t>
            </a:r>
            <a:r>
              <a:rPr lang="fr-FR" b="1" dirty="0">
                <a:solidFill>
                  <a:srgbClr val="0070C0"/>
                </a:solidFill>
              </a:rPr>
              <a:t> </a:t>
            </a:r>
            <a:r>
              <a:rPr lang="fr-FR" dirty="0">
                <a:solidFill>
                  <a:schemeClr val="tx1"/>
                </a:solidFill>
              </a:rPr>
              <a:t>(</a:t>
            </a:r>
            <a:r>
              <a:rPr lang="fr-FR" dirty="0"/>
              <a:t>application Web</a:t>
            </a:r>
            <a:r>
              <a:rPr lang="fr-FR" dirty="0">
                <a:solidFill>
                  <a:schemeClr val="tx1"/>
                </a:solidFill>
              </a:rPr>
              <a:t> MFCD).</a:t>
            </a:r>
          </a:p>
          <a:p>
            <a:pPr marL="0" indent="0">
              <a:buNone/>
            </a:pPr>
            <a:endParaRPr lang="fr-FR" dirty="0">
              <a:solidFill>
                <a:schemeClr val="tx1"/>
              </a:solidFill>
            </a:endParaRPr>
          </a:p>
          <a:p>
            <a:pPr marL="0" indent="0" algn="ctr">
              <a:buNone/>
            </a:pPr>
            <a:r>
              <a:rPr lang="fr-FR" u="sng" dirty="0"/>
              <a:t>CONSEQUENCE très importante </a:t>
            </a:r>
            <a:r>
              <a:rPr lang="fr-FR" dirty="0"/>
              <a:t>:</a:t>
            </a:r>
          </a:p>
          <a:p>
            <a:pPr marL="0" indent="0">
              <a:buNone/>
            </a:pPr>
            <a:endParaRPr lang="fr-FR" dirty="0"/>
          </a:p>
          <a:p>
            <a:pPr marL="0" indent="0" algn="ctr">
              <a:buNone/>
            </a:pPr>
            <a:r>
              <a:rPr lang="fr-FR" b="1" dirty="0"/>
              <a:t>Il faut soit un</a:t>
            </a:r>
            <a:r>
              <a:rPr lang="fr-FR" b="1" dirty="0">
                <a:solidFill>
                  <a:schemeClr val="tx1"/>
                </a:solidFill>
              </a:rPr>
              <a:t> ordinateur (+ imprimante) </a:t>
            </a:r>
            <a:r>
              <a:rPr lang="fr-FR" b="1" dirty="0"/>
              <a:t>soit</a:t>
            </a:r>
            <a:r>
              <a:rPr lang="fr-FR" b="1" dirty="0">
                <a:solidFill>
                  <a:schemeClr val="tx1"/>
                </a:solidFill>
              </a:rPr>
              <a:t> un smartphone.</a:t>
            </a:r>
          </a:p>
          <a:p>
            <a:pPr marL="0" indent="0">
              <a:buNone/>
            </a:pPr>
            <a:endParaRPr lang="fr-FR" dirty="0">
              <a:solidFill>
                <a:schemeClr val="tx1"/>
              </a:solidFill>
            </a:endParaRPr>
          </a:p>
          <a:p>
            <a:pPr marL="0" indent="0" algn="ctr">
              <a:buNone/>
            </a:pPr>
            <a:r>
              <a:rPr lang="fr-FR" sz="3200" b="1" dirty="0">
                <a:solidFill>
                  <a:srgbClr val="FF0000"/>
                </a:solidFill>
              </a:rPr>
              <a:t>SINON</a:t>
            </a:r>
            <a:r>
              <a:rPr lang="fr-FR" b="1" dirty="0">
                <a:solidFill>
                  <a:srgbClr val="FF0000"/>
                </a:solidFill>
              </a:rPr>
              <a:t> </a:t>
            </a:r>
            <a:r>
              <a:rPr lang="fr-FR" dirty="0">
                <a:solidFill>
                  <a:schemeClr val="tx1"/>
                </a:solidFill>
              </a:rPr>
              <a:t>:  Le recours à un intermédiaire sera nécessaire .</a:t>
            </a:r>
          </a:p>
          <a:p>
            <a:pPr>
              <a:buFont typeface="Wingdings" panose="05000000000000000000" pitchFamily="2" charset="2"/>
              <a:buChar char="Ø"/>
            </a:pPr>
            <a:endParaRPr lang="fr-FR" sz="2400" b="1" dirty="0">
              <a:solidFill>
                <a:srgbClr val="00B050"/>
              </a:solidFill>
            </a:endParaRPr>
          </a:p>
          <a:p>
            <a:pPr marL="0" indent="0">
              <a:buNone/>
            </a:pPr>
            <a:endParaRPr lang="fr-FR" sz="2400" b="1" i="1" dirty="0">
              <a:solidFill>
                <a:srgbClr val="0070C0"/>
              </a:solidFill>
            </a:endParaRPr>
          </a:p>
        </p:txBody>
      </p:sp>
      <p:sp>
        <p:nvSpPr>
          <p:cNvPr id="4" name="Espace réservé du numéro de diapositive 3">
            <a:extLst>
              <a:ext uri="{FF2B5EF4-FFF2-40B4-BE49-F238E27FC236}">
                <a16:creationId xmlns:a16="http://schemas.microsoft.com/office/drawing/2014/main" id="{CC761B2E-3938-48B7-B422-68889EEEA2E2}"/>
              </a:ext>
            </a:extLst>
          </p:cNvPr>
          <p:cNvSpPr>
            <a:spLocks noGrp="1"/>
          </p:cNvSpPr>
          <p:nvPr>
            <p:ph type="sldNum" sz="quarter" idx="12"/>
          </p:nvPr>
        </p:nvSpPr>
        <p:spPr/>
        <p:txBody>
          <a:bodyPr/>
          <a:lstStyle/>
          <a:p>
            <a:fld id="{69E57DC2-970A-4B3E-BB1C-7A09969E49DF}" type="slidenum">
              <a:rPr lang="en-US" smtClean="0"/>
              <a:t>14</a:t>
            </a:fld>
            <a:endParaRPr lang="en-US"/>
          </a:p>
        </p:txBody>
      </p:sp>
      <p:pic>
        <p:nvPicPr>
          <p:cNvPr id="5" name="Image 4">
            <a:extLst>
              <a:ext uri="{FF2B5EF4-FFF2-40B4-BE49-F238E27FC236}">
                <a16:creationId xmlns:a16="http://schemas.microsoft.com/office/drawing/2014/main" id="{30B63DC3-14DC-42D5-8D0B-C30D1F61B1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379" t="4534" b="5752"/>
          <a:stretch/>
        </p:blipFill>
        <p:spPr>
          <a:xfrm>
            <a:off x="10094824" y="274684"/>
            <a:ext cx="1324883" cy="1291060"/>
          </a:xfrm>
          <a:prstGeom prst="rect">
            <a:avLst/>
          </a:prstGeom>
        </p:spPr>
      </p:pic>
      <p:pic>
        <p:nvPicPr>
          <p:cNvPr id="6" name="Image 9" descr="Une image contenant texte, signe, clipart, graphiques vectoriels&#10;&#10;Description générée automatiquement">
            <a:extLst>
              <a:ext uri="{FF2B5EF4-FFF2-40B4-BE49-F238E27FC236}">
                <a16:creationId xmlns:a16="http://schemas.microsoft.com/office/drawing/2014/main" id="{37E2F483-9472-5440-91D0-F851B888BC28}"/>
              </a:ext>
            </a:extLst>
          </p:cNvPr>
          <p:cNvPicPr>
            <a:picLocks noChangeAspect="1"/>
          </p:cNvPicPr>
          <p:nvPr/>
        </p:nvPicPr>
        <p:blipFill>
          <a:blip r:embed="rId4"/>
          <a:stretch>
            <a:fillRect/>
          </a:stretch>
        </p:blipFill>
        <p:spPr>
          <a:xfrm>
            <a:off x="10166905" y="4521720"/>
            <a:ext cx="2188520" cy="936989"/>
          </a:xfrm>
          <a:prstGeom prst="rect">
            <a:avLst/>
          </a:prstGeom>
        </p:spPr>
      </p:pic>
    </p:spTree>
    <p:extLst>
      <p:ext uri="{BB962C8B-B14F-4D97-AF65-F5344CB8AC3E}">
        <p14:creationId xmlns:p14="http://schemas.microsoft.com/office/powerpoint/2010/main" val="34690162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5">
            <a:extLst>
              <a:ext uri="{FF2B5EF4-FFF2-40B4-BE49-F238E27FC236}">
                <a16:creationId xmlns:a16="http://schemas.microsoft.com/office/drawing/2014/main" id="{3FFD4175-66C3-411B-87F8-69293D4FE042}"/>
              </a:ext>
            </a:extLst>
          </p:cNvPr>
          <p:cNvPicPr>
            <a:picLocks noChangeAspect="1"/>
          </p:cNvPicPr>
          <p:nvPr/>
        </p:nvPicPr>
        <p:blipFill>
          <a:blip r:embed="rId2"/>
          <a:stretch>
            <a:fillRect/>
          </a:stretch>
        </p:blipFill>
        <p:spPr>
          <a:xfrm>
            <a:off x="8641067" y="96444"/>
            <a:ext cx="3138603" cy="2533170"/>
          </a:xfrm>
          <a:prstGeom prst="rect">
            <a:avLst/>
          </a:prstGeom>
          <a:noFill/>
          <a:ln cap="flat">
            <a:noFill/>
          </a:ln>
        </p:spPr>
      </p:pic>
      <p:pic>
        <p:nvPicPr>
          <p:cNvPr id="3" name="Image 7" descr="Une image contenant texte, clipart&#10;&#10;Description générée automatiquement">
            <a:extLst>
              <a:ext uri="{FF2B5EF4-FFF2-40B4-BE49-F238E27FC236}">
                <a16:creationId xmlns:a16="http://schemas.microsoft.com/office/drawing/2014/main" id="{738F38AA-EAA6-43F0-AAAF-A2818632026A}"/>
              </a:ext>
            </a:extLst>
          </p:cNvPr>
          <p:cNvPicPr>
            <a:picLocks noChangeAspect="1"/>
          </p:cNvPicPr>
          <p:nvPr/>
        </p:nvPicPr>
        <p:blipFill>
          <a:blip r:embed="rId3"/>
          <a:stretch>
            <a:fillRect/>
          </a:stretch>
        </p:blipFill>
        <p:spPr>
          <a:xfrm>
            <a:off x="1639268" y="1166648"/>
            <a:ext cx="4287559" cy="759956"/>
          </a:xfrm>
          <a:prstGeom prst="rect">
            <a:avLst/>
          </a:prstGeom>
          <a:noFill/>
          <a:ln cap="flat">
            <a:noFill/>
          </a:ln>
        </p:spPr>
      </p:pic>
      <p:pic>
        <p:nvPicPr>
          <p:cNvPr id="12" name="Image 14" descr="Une image contenant texte, horloge, signe&#10;&#10;Description générée automatiquement">
            <a:extLst>
              <a:ext uri="{FF2B5EF4-FFF2-40B4-BE49-F238E27FC236}">
                <a16:creationId xmlns:a16="http://schemas.microsoft.com/office/drawing/2014/main" id="{C5015AEA-3902-4C99-A6CB-57B7A16030C8}"/>
              </a:ext>
            </a:extLst>
          </p:cNvPr>
          <p:cNvPicPr>
            <a:picLocks noChangeAspect="1"/>
          </p:cNvPicPr>
          <p:nvPr/>
        </p:nvPicPr>
        <p:blipFill>
          <a:blip r:embed="rId4"/>
          <a:stretch>
            <a:fillRect/>
          </a:stretch>
        </p:blipFill>
        <p:spPr>
          <a:xfrm>
            <a:off x="6377200" y="3409728"/>
            <a:ext cx="1978637" cy="1432357"/>
          </a:xfrm>
          <a:prstGeom prst="rect">
            <a:avLst/>
          </a:prstGeom>
          <a:noFill/>
          <a:ln cap="flat">
            <a:noFill/>
          </a:ln>
        </p:spPr>
      </p:pic>
      <p:sp>
        <p:nvSpPr>
          <p:cNvPr id="13" name="ZoneTexte 15">
            <a:extLst>
              <a:ext uri="{FF2B5EF4-FFF2-40B4-BE49-F238E27FC236}">
                <a16:creationId xmlns:a16="http://schemas.microsoft.com/office/drawing/2014/main" id="{41BC1E94-B649-46C0-8B3B-1F1F010DEEDE}"/>
              </a:ext>
            </a:extLst>
          </p:cNvPr>
          <p:cNvSpPr txBox="1"/>
          <p:nvPr/>
        </p:nvSpPr>
        <p:spPr>
          <a:xfrm>
            <a:off x="271681" y="2307266"/>
            <a:ext cx="7798926" cy="2115087"/>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4400" dirty="0">
                <a:solidFill>
                  <a:srgbClr val="00B050"/>
                </a:solidFill>
                <a:latin typeface="Avenir Next LT Pro"/>
                <a:cs typeface="Calibri"/>
              </a:rPr>
              <a:t>La FGRCF vous aide.</a:t>
            </a:r>
          </a:p>
          <a:p>
            <a:pPr defTabSz="829544">
              <a:defRPr sz="1800" b="0" i="0" u="none" strike="noStrike" kern="0" cap="none" spc="0" baseline="0">
                <a:solidFill>
                  <a:srgbClr val="000000"/>
                </a:solidFill>
                <a:uFillTx/>
              </a:defRPr>
            </a:pPr>
            <a:endParaRPr lang="fr-FR" sz="4400" dirty="0">
              <a:solidFill>
                <a:srgbClr val="00B050"/>
              </a:solidFill>
              <a:latin typeface="Avenir Next LT Pro"/>
              <a:cs typeface="Calibri"/>
            </a:endParaRPr>
          </a:p>
          <a:p>
            <a:pPr defTabSz="829544">
              <a:defRPr sz="1800" b="0" i="0" u="none" strike="noStrike" kern="0" cap="none" spc="0" baseline="0">
                <a:solidFill>
                  <a:srgbClr val="000000"/>
                </a:solidFill>
                <a:uFillTx/>
              </a:defRPr>
            </a:pPr>
            <a:r>
              <a:rPr lang="fr-FR" sz="4400" dirty="0">
                <a:solidFill>
                  <a:srgbClr val="00B050"/>
                </a:solidFill>
                <a:latin typeface="Avenir Next LT Pro"/>
                <a:cs typeface="Calibri"/>
              </a:rPr>
              <a:t>Restons zen !</a:t>
            </a:r>
          </a:p>
        </p:txBody>
      </p:sp>
      <p:sp>
        <p:nvSpPr>
          <p:cNvPr id="15" name="Espace réservé du numéro de diapositive 14">
            <a:extLst>
              <a:ext uri="{FF2B5EF4-FFF2-40B4-BE49-F238E27FC236}">
                <a16:creationId xmlns:a16="http://schemas.microsoft.com/office/drawing/2014/main" id="{9D701060-D66C-4473-851C-C41BB8DEFB2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04642E8-E126-4538-856C-2864AEF1915C}" type="slidenum">
              <a:rPr sz="1633"/>
              <a:pPr algn="r" defTabSz="829544" hangingPunct="0">
                <a:defRPr sz="1800" b="0" i="0" u="none" strike="noStrike" kern="0" cap="none" spc="0" baseline="0">
                  <a:solidFill>
                    <a:srgbClr val="000000"/>
                  </a:solidFill>
                  <a:uFillTx/>
                </a:defRPr>
              </a:pPr>
              <a:t>15</a:t>
            </a:fld>
            <a:endParaRPr lang="fr-FR" sz="1270" dirty="0">
              <a:solidFill>
                <a:srgbClr val="000000"/>
              </a:solidFill>
              <a:latin typeface="Times New Roman" pitchFamily="18"/>
              <a:ea typeface="Arial Unicode MS" pitchFamily="2"/>
              <a:cs typeface="Tahoma" pitchFamily="2"/>
            </a:endParaRPr>
          </a:p>
        </p:txBody>
      </p:sp>
      <p:sp>
        <p:nvSpPr>
          <p:cNvPr id="16" name="Espace réservé du numéro de diapositive 15">
            <a:extLst>
              <a:ext uri="{FF2B5EF4-FFF2-40B4-BE49-F238E27FC236}">
                <a16:creationId xmlns:a16="http://schemas.microsoft.com/office/drawing/2014/main" id="{824EE9B4-DFCA-4A61-A6BD-2A093C48AC9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04BFF6D-8C53-4998-90E3-277E0E9F39EB}" type="slidenum">
              <a:rPr sz="1633"/>
              <a:pPr algn="r" defTabSz="829544" hangingPunct="0">
                <a:defRPr sz="1800" b="0" i="0" u="none" strike="noStrike" kern="0" cap="none" spc="0" baseline="0">
                  <a:solidFill>
                    <a:srgbClr val="000000"/>
                  </a:solidFill>
                  <a:uFillTx/>
                </a:defRPr>
              </a:pPr>
              <a:t>15</a:t>
            </a:fld>
            <a:endParaRPr lang="fr-FR" sz="1270" dirty="0">
              <a:solidFill>
                <a:srgbClr val="000000"/>
              </a:solidFill>
              <a:latin typeface="Times New Roman" pitchFamily="18"/>
              <a:ea typeface="Arial Unicode MS" pitchFamily="2"/>
              <a:cs typeface="Tahoma" pitchFamily="2"/>
            </a:endParaRPr>
          </a:p>
        </p:txBody>
      </p:sp>
      <p:sp>
        <p:nvSpPr>
          <p:cNvPr id="17" name="ZoneTexte 16">
            <a:extLst>
              <a:ext uri="{FF2B5EF4-FFF2-40B4-BE49-F238E27FC236}">
                <a16:creationId xmlns:a16="http://schemas.microsoft.com/office/drawing/2014/main" id="{54EC5FEC-F583-4A4B-BCC0-EDB4983B2316}"/>
              </a:ext>
            </a:extLst>
          </p:cNvPr>
          <p:cNvSpPr txBox="1"/>
          <p:nvPr/>
        </p:nvSpPr>
        <p:spPr>
          <a:xfrm>
            <a:off x="0" y="5160176"/>
            <a:ext cx="9376541" cy="769441"/>
          </a:xfrm>
          <a:prstGeom prst="rect">
            <a:avLst/>
          </a:prstGeom>
          <a:noFill/>
        </p:spPr>
        <p:txBody>
          <a:bodyPr wrap="none" rtlCol="0">
            <a:spAutoFit/>
          </a:bodyPr>
          <a:lstStyle/>
          <a:p>
            <a:r>
              <a:rPr lang="fr-FR" sz="4400" dirty="0">
                <a:solidFill>
                  <a:srgbClr val="FF0000"/>
                </a:solidFill>
              </a:rPr>
              <a:t>L’appropriation se fera progressivement </a:t>
            </a:r>
          </a:p>
        </p:txBody>
      </p:sp>
    </p:spTree>
    <p:extLst>
      <p:ext uri="{BB962C8B-B14F-4D97-AF65-F5344CB8AC3E}">
        <p14:creationId xmlns:p14="http://schemas.microsoft.com/office/powerpoint/2010/main" val="18207347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604F50-D073-4381-9239-8B7AE8CD1864}"/>
              </a:ext>
            </a:extLst>
          </p:cNvPr>
          <p:cNvSpPr>
            <a:spLocks noGrp="1"/>
          </p:cNvSpPr>
          <p:nvPr>
            <p:ph type="title"/>
          </p:nvPr>
        </p:nvSpPr>
        <p:spPr>
          <a:xfrm>
            <a:off x="1752599" y="392629"/>
            <a:ext cx="10133013" cy="597971"/>
          </a:xfrm>
        </p:spPr>
        <p:txBody>
          <a:bodyPr>
            <a:noAutofit/>
          </a:bodyPr>
          <a:lstStyle/>
          <a:p>
            <a:r>
              <a:rPr lang="fr-FR" sz="3000" b="1">
                <a:solidFill>
                  <a:srgbClr val="0070C0"/>
                </a:solidFill>
              </a:rPr>
              <a:t>Mes Facilités de Circulation Dématérialisées (MFCD)</a:t>
            </a:r>
          </a:p>
        </p:txBody>
      </p:sp>
      <p:sp>
        <p:nvSpPr>
          <p:cNvPr id="3" name="Espace réservé du contenu 2">
            <a:extLst>
              <a:ext uri="{FF2B5EF4-FFF2-40B4-BE49-F238E27FC236}">
                <a16:creationId xmlns:a16="http://schemas.microsoft.com/office/drawing/2014/main" id="{9F4C07D9-1357-4D50-8FC0-F205C3BD7F6C}"/>
              </a:ext>
            </a:extLst>
          </p:cNvPr>
          <p:cNvSpPr>
            <a:spLocks noGrp="1"/>
          </p:cNvSpPr>
          <p:nvPr>
            <p:ph idx="1"/>
          </p:nvPr>
        </p:nvSpPr>
        <p:spPr>
          <a:xfrm>
            <a:off x="167781" y="1078920"/>
            <a:ext cx="11445878" cy="4904270"/>
          </a:xfrm>
          <a:ln>
            <a:solidFill>
              <a:srgbClr val="FF0000"/>
            </a:solidFill>
          </a:ln>
        </p:spPr>
        <p:txBody>
          <a:bodyPr>
            <a:normAutofit fontScale="77500" lnSpcReduction="20000"/>
          </a:bodyPr>
          <a:lstStyle/>
          <a:p>
            <a:pPr marL="0" indent="0">
              <a:buNone/>
            </a:pPr>
            <a:r>
              <a:rPr lang="fr-FR" sz="3500" dirty="0">
                <a:solidFill>
                  <a:schemeClr val="tx1"/>
                </a:solidFill>
              </a:rPr>
              <a:t>Tout d’abord, le calendrier :</a:t>
            </a:r>
          </a:p>
          <a:p>
            <a:pPr marL="0" indent="0">
              <a:buNone/>
            </a:pPr>
            <a:endParaRPr lang="fr-FR" sz="2800" dirty="0">
              <a:solidFill>
                <a:schemeClr val="tx1"/>
              </a:solidFill>
            </a:endParaRPr>
          </a:p>
          <a:p>
            <a:r>
              <a:rPr lang="fr-FR" sz="2800" b="1" dirty="0">
                <a:solidFill>
                  <a:srgbClr val="0070C0"/>
                </a:solidFill>
              </a:rPr>
              <a:t>Les FC traditionnelles </a:t>
            </a:r>
            <a:r>
              <a:rPr lang="fr-FR" sz="2600" dirty="0">
                <a:solidFill>
                  <a:schemeClr val="tx1"/>
                </a:solidFill>
              </a:rPr>
              <a:t>seront </a:t>
            </a:r>
            <a:r>
              <a:rPr lang="fr-FR" sz="2600" b="1" dirty="0">
                <a:solidFill>
                  <a:schemeClr val="tx1"/>
                </a:solidFill>
              </a:rPr>
              <a:t>retirées progressivement</a:t>
            </a:r>
            <a:r>
              <a:rPr lang="fr-FR" sz="2600" b="1" dirty="0"/>
              <a:t> :</a:t>
            </a:r>
          </a:p>
          <a:p>
            <a:pPr marL="0" indent="0">
              <a:buNone/>
            </a:pPr>
            <a:endParaRPr lang="fr-FR" sz="2600" b="1" dirty="0"/>
          </a:p>
          <a:p>
            <a:pPr lvl="1"/>
            <a:r>
              <a:rPr lang="fr-FR" sz="2600" b="1" dirty="0"/>
              <a:t>La carte de circulation</a:t>
            </a:r>
            <a:r>
              <a:rPr lang="fr-FR" sz="2600" b="1" dirty="0">
                <a:solidFill>
                  <a:srgbClr val="FF0000"/>
                </a:solidFill>
              </a:rPr>
              <a:t> </a:t>
            </a:r>
            <a:r>
              <a:rPr lang="fr-FR" sz="2600" dirty="0"/>
              <a:t>« papier » est utilisable</a:t>
            </a:r>
            <a:r>
              <a:rPr lang="fr-FR" sz="2600" dirty="0">
                <a:solidFill>
                  <a:srgbClr val="00B050"/>
                </a:solidFill>
              </a:rPr>
              <a:t> </a:t>
            </a:r>
            <a:r>
              <a:rPr lang="fr-FR" sz="2600" dirty="0"/>
              <a:t>jusque</a:t>
            </a:r>
            <a:r>
              <a:rPr lang="fr-FR" sz="2600" b="1" dirty="0">
                <a:solidFill>
                  <a:srgbClr val="00B050"/>
                </a:solidFill>
              </a:rPr>
              <a:t> fin 2022 </a:t>
            </a:r>
            <a:r>
              <a:rPr lang="fr-FR" sz="2600" b="1" dirty="0"/>
              <a:t>;</a:t>
            </a:r>
          </a:p>
          <a:p>
            <a:pPr marL="457200" lvl="1" indent="0">
              <a:buNone/>
            </a:pPr>
            <a:endParaRPr lang="fr-FR" sz="2600" b="1" dirty="0"/>
          </a:p>
          <a:p>
            <a:pPr lvl="1"/>
            <a:r>
              <a:rPr lang="fr-FR" sz="2600" b="1" dirty="0">
                <a:solidFill>
                  <a:srgbClr val="FF0000"/>
                </a:solidFill>
              </a:rPr>
              <a:t>Mais en 2023 :</a:t>
            </a:r>
          </a:p>
          <a:p>
            <a:pPr marL="457200" lvl="1" indent="0">
              <a:buNone/>
            </a:pPr>
            <a:endParaRPr lang="fr-FR" sz="2200" dirty="0">
              <a:solidFill>
                <a:schemeClr val="tx1"/>
              </a:solidFill>
            </a:endParaRPr>
          </a:p>
          <a:p>
            <a:pPr marL="457200" lvl="1" indent="0">
              <a:buNone/>
            </a:pPr>
            <a:endParaRPr lang="fr-FR" sz="2200" dirty="0">
              <a:solidFill>
                <a:schemeClr val="tx1"/>
              </a:solidFill>
            </a:endParaRPr>
          </a:p>
          <a:p>
            <a:pPr marL="457200" lvl="1" indent="0">
              <a:buNone/>
            </a:pPr>
            <a:endParaRPr lang="fr-FR" sz="2600" b="1" dirty="0"/>
          </a:p>
          <a:p>
            <a:pPr lvl="1"/>
            <a:r>
              <a:rPr lang="fr-FR" sz="2600" b="1" dirty="0"/>
              <a:t>Les permis</a:t>
            </a:r>
            <a:r>
              <a:rPr lang="fr-FR" sz="2600" dirty="0"/>
              <a:t> « papier » seront utilisables jusque </a:t>
            </a:r>
            <a:r>
              <a:rPr lang="fr-FR" sz="2600" b="1" dirty="0">
                <a:solidFill>
                  <a:srgbClr val="00B050"/>
                </a:solidFill>
              </a:rPr>
              <a:t>fin 2023</a:t>
            </a:r>
            <a:r>
              <a:rPr lang="fr-FR" sz="2600" b="1" dirty="0">
                <a:solidFill>
                  <a:srgbClr val="FF0000"/>
                </a:solidFill>
              </a:rPr>
              <a:t> </a:t>
            </a:r>
            <a:r>
              <a:rPr lang="fr-FR" sz="2600" b="1" dirty="0"/>
              <a:t>;</a:t>
            </a:r>
          </a:p>
          <a:p>
            <a:pPr marL="457200" lvl="1" indent="0">
              <a:buNone/>
            </a:pPr>
            <a:endParaRPr lang="fr-FR" sz="2600" b="1" dirty="0"/>
          </a:p>
          <a:p>
            <a:pPr lvl="1"/>
            <a:r>
              <a:rPr lang="fr-FR" sz="2600" b="1" dirty="0">
                <a:solidFill>
                  <a:srgbClr val="FF0000"/>
                </a:solidFill>
              </a:rPr>
              <a:t>Mais en 2024 :</a:t>
            </a:r>
          </a:p>
          <a:p>
            <a:pPr marL="457200" lvl="1" indent="0">
              <a:buNone/>
            </a:pPr>
            <a:endParaRPr lang="fr-FR" sz="2200" dirty="0">
              <a:solidFill>
                <a:schemeClr val="tx1"/>
              </a:solidFill>
            </a:endParaRPr>
          </a:p>
          <a:p>
            <a:pPr marL="0" indent="0" algn="ctr">
              <a:buNone/>
            </a:pPr>
            <a:endParaRPr lang="fr-FR" sz="2600" dirty="0"/>
          </a:p>
          <a:p>
            <a:pPr marL="0" indent="0">
              <a:buNone/>
            </a:pPr>
            <a:r>
              <a:rPr lang="fr-FR" sz="3600" b="1" dirty="0">
                <a:solidFill>
                  <a:srgbClr val="FF0000"/>
                </a:solidFill>
              </a:rPr>
              <a:t>En résumé : A partir de 2024, </a:t>
            </a:r>
            <a:r>
              <a:rPr lang="fr-FR" sz="3600" b="1" dirty="0"/>
              <a:t>les FC traditionnelles </a:t>
            </a:r>
            <a:r>
              <a:rPr lang="fr-FR" sz="3600" dirty="0"/>
              <a:t>ne seront plus en vigueur.</a:t>
            </a:r>
          </a:p>
          <a:p>
            <a:pPr marL="0" indent="0">
              <a:buNone/>
            </a:pPr>
            <a:endParaRPr lang="fr-FR" sz="3600" dirty="0">
              <a:solidFill>
                <a:schemeClr val="tx1"/>
              </a:solidFill>
            </a:endParaRPr>
          </a:p>
          <a:p>
            <a:pPr marL="0" indent="0">
              <a:buNone/>
            </a:pPr>
            <a:endParaRPr lang="fr-FR" sz="2800" dirty="0">
              <a:solidFill>
                <a:schemeClr val="tx1"/>
              </a:solidFill>
            </a:endParaRPr>
          </a:p>
        </p:txBody>
      </p:sp>
      <p:sp>
        <p:nvSpPr>
          <p:cNvPr id="4" name="Espace réservé du numéro de diapositive 3">
            <a:extLst>
              <a:ext uri="{FF2B5EF4-FFF2-40B4-BE49-F238E27FC236}">
                <a16:creationId xmlns:a16="http://schemas.microsoft.com/office/drawing/2014/main" id="{CC761B2E-3938-48B7-B422-68889EEEA2E2}"/>
              </a:ext>
            </a:extLst>
          </p:cNvPr>
          <p:cNvSpPr>
            <a:spLocks noGrp="1"/>
          </p:cNvSpPr>
          <p:nvPr>
            <p:ph type="sldNum" sz="quarter" idx="12"/>
          </p:nvPr>
        </p:nvSpPr>
        <p:spPr/>
        <p:txBody>
          <a:bodyPr/>
          <a:lstStyle/>
          <a:p>
            <a:fld id="{69E57DC2-970A-4B3E-BB1C-7A09969E49DF}" type="slidenum">
              <a:rPr lang="en-US" smtClean="0"/>
              <a:t>16</a:t>
            </a:fld>
            <a:endParaRPr lang="en-US"/>
          </a:p>
        </p:txBody>
      </p:sp>
      <p:pic>
        <p:nvPicPr>
          <p:cNvPr id="6" name="Image 5">
            <a:extLst>
              <a:ext uri="{FF2B5EF4-FFF2-40B4-BE49-F238E27FC236}">
                <a16:creationId xmlns:a16="http://schemas.microsoft.com/office/drawing/2014/main" id="{187E3DB1-BB58-467B-85B2-E10041B2DC3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379" t="4534" b="5752"/>
          <a:stretch/>
        </p:blipFill>
        <p:spPr>
          <a:xfrm>
            <a:off x="10209213" y="264976"/>
            <a:ext cx="1524000" cy="1485094"/>
          </a:xfrm>
          <a:prstGeom prst="rect">
            <a:avLst/>
          </a:prstGeom>
        </p:spPr>
      </p:pic>
      <p:pic>
        <p:nvPicPr>
          <p:cNvPr id="7" name="Image 9" descr="Une image contenant texte, signe, clipart, graphiques vectoriels&#10;&#10;Description générée automatiquement">
            <a:extLst>
              <a:ext uri="{FF2B5EF4-FFF2-40B4-BE49-F238E27FC236}">
                <a16:creationId xmlns:a16="http://schemas.microsoft.com/office/drawing/2014/main" id="{85BA211C-BFA8-8942-B88A-3020BCD90DCB}"/>
              </a:ext>
            </a:extLst>
          </p:cNvPr>
          <p:cNvPicPr>
            <a:picLocks noChangeAspect="1"/>
          </p:cNvPicPr>
          <p:nvPr/>
        </p:nvPicPr>
        <p:blipFill>
          <a:blip r:embed="rId4"/>
          <a:stretch>
            <a:fillRect/>
          </a:stretch>
        </p:blipFill>
        <p:spPr>
          <a:xfrm>
            <a:off x="10506898" y="4640551"/>
            <a:ext cx="928629" cy="867423"/>
          </a:xfrm>
          <a:prstGeom prst="rect">
            <a:avLst/>
          </a:prstGeom>
        </p:spPr>
      </p:pic>
      <p:pic>
        <p:nvPicPr>
          <p:cNvPr id="5" name="Image 4" descr="Une image contenant texte, journal, reçu, capture d’écran&#10;&#10;Description générée automatiquement">
            <a:extLst>
              <a:ext uri="{FF2B5EF4-FFF2-40B4-BE49-F238E27FC236}">
                <a16:creationId xmlns:a16="http://schemas.microsoft.com/office/drawing/2014/main" id="{6AEF5E6A-F30E-F047-A71C-7C5407C71346}"/>
              </a:ext>
            </a:extLst>
          </p:cNvPr>
          <p:cNvPicPr>
            <a:picLocks noChangeAspect="1"/>
          </p:cNvPicPr>
          <p:nvPr/>
        </p:nvPicPr>
        <p:blipFill>
          <a:blip r:embed="rId5"/>
          <a:stretch>
            <a:fillRect/>
          </a:stretch>
        </p:blipFill>
        <p:spPr>
          <a:xfrm>
            <a:off x="2557206" y="2800458"/>
            <a:ext cx="1228793" cy="834084"/>
          </a:xfrm>
          <a:prstGeom prst="rect">
            <a:avLst/>
          </a:prstGeom>
        </p:spPr>
      </p:pic>
      <p:sp>
        <p:nvSpPr>
          <p:cNvPr id="9" name="Signe de multiplication 8">
            <a:extLst>
              <a:ext uri="{FF2B5EF4-FFF2-40B4-BE49-F238E27FC236}">
                <a16:creationId xmlns:a16="http://schemas.microsoft.com/office/drawing/2014/main" id="{55F56675-C11C-A446-811A-3B9B92936B3F}"/>
              </a:ext>
            </a:extLst>
          </p:cNvPr>
          <p:cNvSpPr/>
          <p:nvPr/>
        </p:nvSpPr>
        <p:spPr>
          <a:xfrm>
            <a:off x="3426962" y="3123120"/>
            <a:ext cx="718073" cy="465335"/>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2" name="Image 11" descr="Une image contenant texte&#10;&#10;Description générée automatiquement">
            <a:extLst>
              <a:ext uri="{FF2B5EF4-FFF2-40B4-BE49-F238E27FC236}">
                <a16:creationId xmlns:a16="http://schemas.microsoft.com/office/drawing/2014/main" id="{F75FB592-D50A-3848-9E4E-9453B5705C6D}"/>
              </a:ext>
            </a:extLst>
          </p:cNvPr>
          <p:cNvPicPr>
            <a:picLocks noChangeAspect="1"/>
          </p:cNvPicPr>
          <p:nvPr/>
        </p:nvPicPr>
        <p:blipFill>
          <a:blip r:embed="rId6"/>
          <a:stretch>
            <a:fillRect/>
          </a:stretch>
        </p:blipFill>
        <p:spPr>
          <a:xfrm>
            <a:off x="2557206" y="4640551"/>
            <a:ext cx="2863655" cy="834084"/>
          </a:xfrm>
          <a:prstGeom prst="rect">
            <a:avLst/>
          </a:prstGeom>
        </p:spPr>
      </p:pic>
      <p:sp>
        <p:nvSpPr>
          <p:cNvPr id="14" name="Signe de multiplication 13">
            <a:extLst>
              <a:ext uri="{FF2B5EF4-FFF2-40B4-BE49-F238E27FC236}">
                <a16:creationId xmlns:a16="http://schemas.microsoft.com/office/drawing/2014/main" id="{D5775E04-982F-3E4E-B21F-0B1E6FBAA5E2}"/>
              </a:ext>
            </a:extLst>
          </p:cNvPr>
          <p:cNvSpPr/>
          <p:nvPr/>
        </p:nvSpPr>
        <p:spPr>
          <a:xfrm flipH="1">
            <a:off x="4818951" y="4869746"/>
            <a:ext cx="1005155" cy="375694"/>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227853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604F50-D073-4381-9239-8B7AE8CD1864}"/>
              </a:ext>
            </a:extLst>
          </p:cNvPr>
          <p:cNvSpPr>
            <a:spLocks noGrp="1"/>
          </p:cNvSpPr>
          <p:nvPr>
            <p:ph type="title"/>
          </p:nvPr>
        </p:nvSpPr>
        <p:spPr>
          <a:xfrm>
            <a:off x="2057400" y="383772"/>
            <a:ext cx="9371013" cy="1280890"/>
          </a:xfrm>
        </p:spPr>
        <p:txBody>
          <a:bodyPr>
            <a:normAutofit/>
          </a:bodyPr>
          <a:lstStyle/>
          <a:p>
            <a:r>
              <a:rPr lang="fr-FR" sz="2800" b="1">
                <a:solidFill>
                  <a:srgbClr val="0070C0"/>
                </a:solidFill>
              </a:rPr>
              <a:t>Mes Facilités de Circulation Dématérialisées (MFCD)</a:t>
            </a:r>
          </a:p>
        </p:txBody>
      </p:sp>
      <p:sp>
        <p:nvSpPr>
          <p:cNvPr id="3" name="Espace réservé du contenu 2">
            <a:extLst>
              <a:ext uri="{FF2B5EF4-FFF2-40B4-BE49-F238E27FC236}">
                <a16:creationId xmlns:a16="http://schemas.microsoft.com/office/drawing/2014/main" id="{9F4C07D9-1357-4D50-8FC0-F205C3BD7F6C}"/>
              </a:ext>
            </a:extLst>
          </p:cNvPr>
          <p:cNvSpPr>
            <a:spLocks noGrp="1"/>
          </p:cNvSpPr>
          <p:nvPr>
            <p:ph idx="1"/>
          </p:nvPr>
        </p:nvSpPr>
        <p:spPr>
          <a:xfrm>
            <a:off x="1676400" y="1974546"/>
            <a:ext cx="9980613" cy="4495800"/>
          </a:xfrm>
        </p:spPr>
        <p:txBody>
          <a:bodyPr>
            <a:normAutofit/>
          </a:bodyPr>
          <a:lstStyle/>
          <a:p>
            <a:pPr marL="0" indent="0">
              <a:buNone/>
            </a:pPr>
            <a:r>
              <a:rPr lang="fr-FR" b="1" dirty="0">
                <a:solidFill>
                  <a:schemeClr val="tx1"/>
                </a:solidFill>
              </a:rPr>
              <a:t>Le rôle de la FGRCF:</a:t>
            </a:r>
          </a:p>
          <a:p>
            <a:pPr>
              <a:buFont typeface="Wingdings" panose="05000000000000000000" pitchFamily="2" charset="2"/>
              <a:buChar char="Ø"/>
            </a:pPr>
            <a:r>
              <a:rPr lang="fr-FR" b="1" dirty="0">
                <a:solidFill>
                  <a:srgbClr val="0070C0"/>
                </a:solidFill>
              </a:rPr>
              <a:t>Informer</a:t>
            </a:r>
            <a:r>
              <a:rPr lang="fr-FR" b="1" dirty="0">
                <a:solidFill>
                  <a:srgbClr val="00B050"/>
                </a:solidFill>
              </a:rPr>
              <a:t> les bénéficiaires ;</a:t>
            </a:r>
          </a:p>
          <a:p>
            <a:pPr>
              <a:buFont typeface="Wingdings" panose="05000000000000000000" pitchFamily="2" charset="2"/>
              <a:buChar char="Ø"/>
            </a:pPr>
            <a:r>
              <a:rPr lang="fr-FR" b="1" dirty="0">
                <a:solidFill>
                  <a:srgbClr val="0070C0"/>
                </a:solidFill>
              </a:rPr>
              <a:t>Collecter les réclamations </a:t>
            </a:r>
            <a:r>
              <a:rPr lang="fr-FR" b="1" dirty="0">
                <a:solidFill>
                  <a:srgbClr val="00B050"/>
                </a:solidFill>
              </a:rPr>
              <a:t>des adhérents ;</a:t>
            </a:r>
          </a:p>
          <a:p>
            <a:pPr>
              <a:buFont typeface="Wingdings" panose="05000000000000000000" pitchFamily="2" charset="2"/>
              <a:buChar char="Ø"/>
            </a:pPr>
            <a:r>
              <a:rPr lang="fr-FR" b="1" dirty="0">
                <a:solidFill>
                  <a:srgbClr val="0070C0"/>
                </a:solidFill>
              </a:rPr>
              <a:t>Revendiquer </a:t>
            </a:r>
            <a:r>
              <a:rPr lang="fr-FR" b="1" dirty="0">
                <a:solidFill>
                  <a:srgbClr val="00B050"/>
                </a:solidFill>
              </a:rPr>
              <a:t>auprès de SNCF pour obtenir des améliorations utiles aux personnes non connectées ;</a:t>
            </a:r>
          </a:p>
          <a:p>
            <a:pPr>
              <a:buFont typeface="Wingdings" panose="05000000000000000000" pitchFamily="2" charset="2"/>
              <a:buChar char="Ø"/>
            </a:pPr>
            <a:r>
              <a:rPr lang="fr-FR" b="1" dirty="0">
                <a:solidFill>
                  <a:srgbClr val="0070C0"/>
                </a:solidFill>
              </a:rPr>
              <a:t>Former</a:t>
            </a:r>
            <a:r>
              <a:rPr lang="fr-FR" b="1" dirty="0">
                <a:solidFill>
                  <a:srgbClr val="00B050"/>
                </a:solidFill>
              </a:rPr>
              <a:t> les adhérents à l’utilisation de l’application en RI ;</a:t>
            </a:r>
          </a:p>
          <a:p>
            <a:pPr>
              <a:buFont typeface="Wingdings" panose="05000000000000000000" pitchFamily="2" charset="2"/>
              <a:buChar char="Ø"/>
            </a:pPr>
            <a:r>
              <a:rPr lang="fr-FR" b="1" dirty="0">
                <a:solidFill>
                  <a:srgbClr val="0070C0"/>
                </a:solidFill>
              </a:rPr>
              <a:t>Accompagner </a:t>
            </a:r>
            <a:r>
              <a:rPr lang="fr-FR" b="1" dirty="0">
                <a:solidFill>
                  <a:srgbClr val="00B050"/>
                </a:solidFill>
              </a:rPr>
              <a:t>les ayants droit en ruptures numériques.</a:t>
            </a:r>
          </a:p>
          <a:p>
            <a:pPr>
              <a:buFont typeface="Wingdings" panose="05000000000000000000" pitchFamily="2" charset="2"/>
              <a:buChar char="Ø"/>
            </a:pPr>
            <a:endParaRPr lang="fr-FR" sz="2400" b="1" dirty="0">
              <a:solidFill>
                <a:srgbClr val="00B050"/>
              </a:solidFill>
            </a:endParaRPr>
          </a:p>
        </p:txBody>
      </p:sp>
      <p:sp>
        <p:nvSpPr>
          <p:cNvPr id="4" name="Espace réservé du numéro de diapositive 3">
            <a:extLst>
              <a:ext uri="{FF2B5EF4-FFF2-40B4-BE49-F238E27FC236}">
                <a16:creationId xmlns:a16="http://schemas.microsoft.com/office/drawing/2014/main" id="{CC761B2E-3938-48B7-B422-68889EEEA2E2}"/>
              </a:ext>
            </a:extLst>
          </p:cNvPr>
          <p:cNvSpPr>
            <a:spLocks noGrp="1"/>
          </p:cNvSpPr>
          <p:nvPr>
            <p:ph type="sldNum" sz="quarter" idx="12"/>
          </p:nvPr>
        </p:nvSpPr>
        <p:spPr/>
        <p:txBody>
          <a:bodyPr/>
          <a:lstStyle/>
          <a:p>
            <a:fld id="{69E57DC2-970A-4B3E-BB1C-7A09969E49DF}" type="slidenum">
              <a:rPr lang="en-US" smtClean="0"/>
              <a:t>17</a:t>
            </a:fld>
            <a:endParaRPr lang="en-US"/>
          </a:p>
        </p:txBody>
      </p:sp>
      <p:pic>
        <p:nvPicPr>
          <p:cNvPr id="5" name="Image 4">
            <a:extLst>
              <a:ext uri="{FF2B5EF4-FFF2-40B4-BE49-F238E27FC236}">
                <a16:creationId xmlns:a16="http://schemas.microsoft.com/office/drawing/2014/main" id="{AEB9B9BE-D93E-449D-B7A9-9D56280CB86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379" t="4534" b="5752"/>
          <a:stretch/>
        </p:blipFill>
        <p:spPr>
          <a:xfrm>
            <a:off x="9687910" y="1253653"/>
            <a:ext cx="1161555" cy="1131902"/>
          </a:xfrm>
          <a:prstGeom prst="rect">
            <a:avLst/>
          </a:prstGeom>
        </p:spPr>
      </p:pic>
    </p:spTree>
    <p:extLst>
      <p:ext uri="{BB962C8B-B14F-4D97-AF65-F5344CB8AC3E}">
        <p14:creationId xmlns:p14="http://schemas.microsoft.com/office/powerpoint/2010/main" val="4230098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211228D-74D3-6949-A041-91FA27016804}"/>
              </a:ext>
            </a:extLst>
          </p:cNvPr>
          <p:cNvSpPr>
            <a:spLocks noGrp="1"/>
          </p:cNvSpPr>
          <p:nvPr>
            <p:ph idx="1"/>
          </p:nvPr>
        </p:nvSpPr>
        <p:spPr>
          <a:xfrm>
            <a:off x="448277" y="1291333"/>
            <a:ext cx="10905523" cy="4665859"/>
          </a:xfrm>
        </p:spPr>
        <p:txBody>
          <a:bodyPr>
            <a:normAutofit/>
          </a:bodyPr>
          <a:lstStyle/>
          <a:p>
            <a:pPr>
              <a:buFont typeface="Arial" panose="020B0604020202020204" pitchFamily="34" charset="0"/>
              <a:buChar char="•"/>
              <a:defRPr/>
            </a:pPr>
            <a:r>
              <a:rPr lang="fr-FR" altLang="fr-FR" sz="2800" b="1" dirty="0">
                <a:solidFill>
                  <a:srgbClr val="0070C0"/>
                </a:solidFill>
              </a:rPr>
              <a:t>La FGRCF conseille un apprentissage progressif </a:t>
            </a:r>
            <a:r>
              <a:rPr lang="fr-FR" altLang="fr-FR" sz="2000" b="1" dirty="0"/>
              <a:t>:</a:t>
            </a:r>
          </a:p>
          <a:p>
            <a:pPr marL="0" indent="0">
              <a:buNone/>
              <a:defRPr/>
            </a:pPr>
            <a:endParaRPr lang="fr-FR" altLang="fr-FR" sz="2000" b="1" dirty="0"/>
          </a:p>
          <a:p>
            <a:pPr marL="1085850" lvl="1" indent="-342900">
              <a:buFont typeface="Arial" panose="020B0604020202020204" pitchFamily="34" charset="0"/>
              <a:buChar char="•"/>
              <a:defRPr/>
            </a:pPr>
            <a:r>
              <a:rPr lang="fr-FR" altLang="fr-FR" sz="2800" b="1" dirty="0">
                <a:solidFill>
                  <a:srgbClr val="FF0000"/>
                </a:solidFill>
              </a:rPr>
              <a:t>Des articles dans le Magazine </a:t>
            </a:r>
            <a:r>
              <a:rPr lang="fr-FR" altLang="fr-FR" sz="2800" dirty="0">
                <a:solidFill>
                  <a:schemeClr val="tx1"/>
                </a:solidFill>
              </a:rPr>
              <a:t>« Le cheminot retraité » ;</a:t>
            </a:r>
          </a:p>
          <a:p>
            <a:pPr marL="742950" lvl="1" indent="0">
              <a:buNone/>
              <a:defRPr/>
            </a:pPr>
            <a:endParaRPr lang="fr-FR" altLang="fr-FR" sz="2800" dirty="0">
              <a:solidFill>
                <a:schemeClr val="tx1"/>
              </a:solidFill>
            </a:endParaRPr>
          </a:p>
          <a:p>
            <a:pPr marL="1085850" lvl="1" indent="-342900">
              <a:buFont typeface="Arial" panose="020B0604020202020204" pitchFamily="34" charset="0"/>
              <a:buChar char="•"/>
              <a:defRPr/>
            </a:pPr>
            <a:r>
              <a:rPr lang="fr-FR" altLang="fr-FR" sz="2800" b="1" dirty="0">
                <a:solidFill>
                  <a:srgbClr val="FF0000"/>
                </a:solidFill>
              </a:rPr>
              <a:t>Aucune urgence à savoir utiliser le dispositif. </a:t>
            </a:r>
            <a:r>
              <a:rPr lang="fr-FR" altLang="fr-FR" sz="2800" dirty="0"/>
              <a:t>En effet, les permis traditionnels seront utilisables jusqu’au </a:t>
            </a:r>
            <a:r>
              <a:rPr lang="fr-FR" altLang="fr-FR" sz="2800" b="1" dirty="0"/>
              <a:t>31/12/2023 ;</a:t>
            </a:r>
          </a:p>
          <a:p>
            <a:pPr marL="742950" lvl="1" indent="0">
              <a:buNone/>
              <a:defRPr/>
            </a:pPr>
            <a:endParaRPr lang="fr-FR" altLang="fr-FR" sz="2800" b="1" dirty="0"/>
          </a:p>
          <a:p>
            <a:pPr marL="1085850" lvl="1" indent="-342900">
              <a:buFont typeface="Arial" panose="020B0604020202020204" pitchFamily="34" charset="0"/>
              <a:buChar char="•"/>
              <a:defRPr/>
            </a:pPr>
            <a:r>
              <a:rPr lang="fr-FR" altLang="fr-FR" sz="2800" b="1" dirty="0">
                <a:solidFill>
                  <a:srgbClr val="FF0000"/>
                </a:solidFill>
              </a:rPr>
              <a:t>Des réunions d’information  dédiées MFCD sont mises en place ;</a:t>
            </a:r>
          </a:p>
          <a:p>
            <a:pPr marL="742950" lvl="1" indent="0">
              <a:buNone/>
              <a:defRPr/>
            </a:pPr>
            <a:endParaRPr lang="fr-FR" altLang="fr-FR" sz="2800" dirty="0"/>
          </a:p>
          <a:p>
            <a:pPr marL="1085850" lvl="1" indent="-342900">
              <a:buFont typeface="Arial" panose="020B0604020202020204" pitchFamily="34" charset="0"/>
              <a:buChar char="•"/>
              <a:defRPr/>
            </a:pPr>
            <a:r>
              <a:rPr lang="fr-FR" altLang="fr-FR" sz="2800" b="1" dirty="0">
                <a:solidFill>
                  <a:srgbClr val="FF0000"/>
                </a:solidFill>
              </a:rPr>
              <a:t>De l’aide sera apportée </a:t>
            </a:r>
            <a:r>
              <a:rPr lang="fr-FR" altLang="fr-FR" sz="2800" dirty="0"/>
              <a:t>sur demande des adhérents.</a:t>
            </a:r>
          </a:p>
        </p:txBody>
      </p:sp>
      <p:sp>
        <p:nvSpPr>
          <p:cNvPr id="4" name="Espace réservé du numéro de diapositive 3">
            <a:extLst>
              <a:ext uri="{FF2B5EF4-FFF2-40B4-BE49-F238E27FC236}">
                <a16:creationId xmlns:a16="http://schemas.microsoft.com/office/drawing/2014/main" id="{FB7B7FA5-0641-004A-B1F6-3C26CD3111FC}"/>
              </a:ext>
            </a:extLst>
          </p:cNvPr>
          <p:cNvSpPr>
            <a:spLocks noGrp="1"/>
          </p:cNvSpPr>
          <p:nvPr>
            <p:ph type="sldNum" sz="quarter" idx="12"/>
          </p:nvPr>
        </p:nvSpPr>
        <p:spPr/>
        <p:txBody>
          <a:bodyPr/>
          <a:lstStyle/>
          <a:p>
            <a:fld id="{69E57DC2-970A-4B3E-BB1C-7A09969E49DF}" type="slidenum">
              <a:rPr lang="en-US" smtClean="0"/>
              <a:t>18</a:t>
            </a:fld>
            <a:endParaRPr lang="en-US"/>
          </a:p>
        </p:txBody>
      </p:sp>
      <p:sp>
        <p:nvSpPr>
          <p:cNvPr id="5" name="Titre 1">
            <a:extLst>
              <a:ext uri="{FF2B5EF4-FFF2-40B4-BE49-F238E27FC236}">
                <a16:creationId xmlns:a16="http://schemas.microsoft.com/office/drawing/2014/main" id="{F354829F-361C-DD40-8B06-FEAF132E0ACA}"/>
              </a:ext>
            </a:extLst>
          </p:cNvPr>
          <p:cNvSpPr>
            <a:spLocks noGrp="1"/>
          </p:cNvSpPr>
          <p:nvPr>
            <p:ph type="title"/>
          </p:nvPr>
        </p:nvSpPr>
        <p:spPr>
          <a:xfrm>
            <a:off x="1981200" y="358775"/>
            <a:ext cx="9904412" cy="533400"/>
          </a:xfrm>
        </p:spPr>
        <p:txBody>
          <a:bodyPr>
            <a:normAutofit/>
          </a:bodyPr>
          <a:lstStyle/>
          <a:p>
            <a:r>
              <a:rPr lang="fr-FR" sz="2800" b="1">
                <a:solidFill>
                  <a:srgbClr val="0070C0"/>
                </a:solidFill>
              </a:rPr>
              <a:t>Mes Facilités de Circulation Dématérialisées (MFCD)</a:t>
            </a:r>
          </a:p>
        </p:txBody>
      </p:sp>
      <p:pic>
        <p:nvPicPr>
          <p:cNvPr id="6" name="Image 5">
            <a:extLst>
              <a:ext uri="{FF2B5EF4-FFF2-40B4-BE49-F238E27FC236}">
                <a16:creationId xmlns:a16="http://schemas.microsoft.com/office/drawing/2014/main" id="{4DCD2C77-F5D2-4720-8E6F-43616208BE7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379" t="4534" b="5752"/>
          <a:stretch/>
        </p:blipFill>
        <p:spPr>
          <a:xfrm>
            <a:off x="9982200" y="424344"/>
            <a:ext cx="1250342" cy="1218423"/>
          </a:xfrm>
          <a:prstGeom prst="rect">
            <a:avLst/>
          </a:prstGeom>
        </p:spPr>
      </p:pic>
    </p:spTree>
    <p:extLst>
      <p:ext uri="{BB962C8B-B14F-4D97-AF65-F5344CB8AC3E}">
        <p14:creationId xmlns:p14="http://schemas.microsoft.com/office/powerpoint/2010/main" val="16522814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4" descr="Une image contenant carte&#10;&#10;Description générée automatiquement">
            <a:extLst>
              <a:ext uri="{FF2B5EF4-FFF2-40B4-BE49-F238E27FC236}">
                <a16:creationId xmlns:a16="http://schemas.microsoft.com/office/drawing/2014/main" id="{F4881B5D-354C-4743-9EB6-E0C6B3477D53}"/>
              </a:ext>
            </a:extLst>
          </p:cNvPr>
          <p:cNvPicPr>
            <a:picLocks noChangeAspect="1"/>
          </p:cNvPicPr>
          <p:nvPr/>
        </p:nvPicPr>
        <p:blipFill>
          <a:blip r:embed="rId2"/>
          <a:stretch>
            <a:fillRect/>
          </a:stretch>
        </p:blipFill>
        <p:spPr>
          <a:xfrm>
            <a:off x="891333" y="199087"/>
            <a:ext cx="2159009" cy="2353476"/>
          </a:xfrm>
          <a:prstGeom prst="rect">
            <a:avLst/>
          </a:prstGeom>
          <a:noFill/>
          <a:ln cap="flat">
            <a:noFill/>
          </a:ln>
        </p:spPr>
      </p:pic>
      <p:pic>
        <p:nvPicPr>
          <p:cNvPr id="4" name="Image 5" descr="Une image contenant texte, intérieur, rayon&#10;&#10;Description générée automatiquement">
            <a:extLst>
              <a:ext uri="{FF2B5EF4-FFF2-40B4-BE49-F238E27FC236}">
                <a16:creationId xmlns:a16="http://schemas.microsoft.com/office/drawing/2014/main" id="{F4357A17-8537-4E74-AEEC-32D875D8E936}"/>
              </a:ext>
            </a:extLst>
          </p:cNvPr>
          <p:cNvPicPr>
            <a:picLocks noChangeAspect="1"/>
          </p:cNvPicPr>
          <p:nvPr/>
        </p:nvPicPr>
        <p:blipFill>
          <a:blip r:embed="rId3"/>
          <a:stretch>
            <a:fillRect/>
          </a:stretch>
        </p:blipFill>
        <p:spPr>
          <a:xfrm>
            <a:off x="4126200" y="2197193"/>
            <a:ext cx="2489809" cy="1720861"/>
          </a:xfrm>
          <a:prstGeom prst="rect">
            <a:avLst/>
          </a:prstGeom>
          <a:noFill/>
          <a:ln cap="flat">
            <a:noFill/>
          </a:ln>
        </p:spPr>
      </p:pic>
      <p:pic>
        <p:nvPicPr>
          <p:cNvPr id="5" name="Image 6" descr="Une image contenant texte, orange, capture d’écran&#10;&#10;Description générée automatiquement">
            <a:extLst>
              <a:ext uri="{FF2B5EF4-FFF2-40B4-BE49-F238E27FC236}">
                <a16:creationId xmlns:a16="http://schemas.microsoft.com/office/drawing/2014/main" id="{AA2A643C-7622-42A4-AED2-897A1CD3C0C8}"/>
              </a:ext>
            </a:extLst>
          </p:cNvPr>
          <p:cNvPicPr>
            <a:picLocks noChangeAspect="1"/>
          </p:cNvPicPr>
          <p:nvPr/>
        </p:nvPicPr>
        <p:blipFill>
          <a:blip r:embed="rId4"/>
          <a:stretch>
            <a:fillRect/>
          </a:stretch>
        </p:blipFill>
        <p:spPr>
          <a:xfrm>
            <a:off x="8407384" y="3757012"/>
            <a:ext cx="1629921" cy="2602317"/>
          </a:xfrm>
          <a:prstGeom prst="rect">
            <a:avLst/>
          </a:prstGeom>
          <a:noFill/>
          <a:ln cap="flat">
            <a:noFill/>
          </a:ln>
        </p:spPr>
      </p:pic>
      <p:sp>
        <p:nvSpPr>
          <p:cNvPr id="6" name="Flèche : virage 7">
            <a:extLst>
              <a:ext uri="{FF2B5EF4-FFF2-40B4-BE49-F238E27FC236}">
                <a16:creationId xmlns:a16="http://schemas.microsoft.com/office/drawing/2014/main" id="{ADA73B37-82B0-427C-8584-7CB391E88CF0}"/>
              </a:ext>
            </a:extLst>
          </p:cNvPr>
          <p:cNvSpPr/>
          <p:nvPr/>
        </p:nvSpPr>
        <p:spPr>
          <a:xfrm flipV="1">
            <a:off x="1999296" y="2660980"/>
            <a:ext cx="6220150" cy="3093696"/>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10197D"/>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pic>
        <p:nvPicPr>
          <p:cNvPr id="7" name="Image 9">
            <a:extLst>
              <a:ext uri="{FF2B5EF4-FFF2-40B4-BE49-F238E27FC236}">
                <a16:creationId xmlns:a16="http://schemas.microsoft.com/office/drawing/2014/main" id="{9EC62CC4-D7E4-4C4F-BA25-C497F9CFAB87}"/>
              </a:ext>
            </a:extLst>
          </p:cNvPr>
          <p:cNvPicPr>
            <a:picLocks noChangeAspect="1"/>
          </p:cNvPicPr>
          <p:nvPr/>
        </p:nvPicPr>
        <p:blipFill>
          <a:blip r:embed="rId5"/>
          <a:stretch>
            <a:fillRect/>
          </a:stretch>
        </p:blipFill>
        <p:spPr>
          <a:xfrm>
            <a:off x="-67422" y="5458307"/>
            <a:ext cx="5317600" cy="1350220"/>
          </a:xfrm>
          <a:prstGeom prst="rect">
            <a:avLst/>
          </a:prstGeom>
          <a:noFill/>
          <a:ln cap="flat">
            <a:noFill/>
          </a:ln>
        </p:spPr>
      </p:pic>
      <p:sp>
        <p:nvSpPr>
          <p:cNvPr id="8" name="ZoneTexte 9">
            <a:extLst>
              <a:ext uri="{FF2B5EF4-FFF2-40B4-BE49-F238E27FC236}">
                <a16:creationId xmlns:a16="http://schemas.microsoft.com/office/drawing/2014/main" id="{5DD2C33D-C7EA-4813-861C-C0A0ADFB8606}"/>
              </a:ext>
            </a:extLst>
          </p:cNvPr>
          <p:cNvSpPr txBox="1"/>
          <p:nvPr/>
        </p:nvSpPr>
        <p:spPr>
          <a:xfrm>
            <a:off x="3859021" y="4687749"/>
            <a:ext cx="4729474" cy="47463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540">
                <a:solidFill>
                  <a:srgbClr val="FFFF00"/>
                </a:solidFill>
                <a:latin typeface="Avenir Next LT Pro"/>
              </a:rPr>
              <a:t>On va tout vous expliquer !</a:t>
            </a:r>
          </a:p>
        </p:txBody>
      </p:sp>
      <p:sp>
        <p:nvSpPr>
          <p:cNvPr id="9" name="ZoneTexte 10">
            <a:extLst>
              <a:ext uri="{FF2B5EF4-FFF2-40B4-BE49-F238E27FC236}">
                <a16:creationId xmlns:a16="http://schemas.microsoft.com/office/drawing/2014/main" id="{D1C7583F-3D26-4D5C-98CD-7D100A4D287E}"/>
              </a:ext>
            </a:extLst>
          </p:cNvPr>
          <p:cNvSpPr txBox="1"/>
          <p:nvPr/>
        </p:nvSpPr>
        <p:spPr>
          <a:xfrm>
            <a:off x="5438116" y="6557155"/>
            <a:ext cx="4558732" cy="251372"/>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089" b="1">
                <a:solidFill>
                  <a:srgbClr val="000000"/>
                </a:solidFill>
                <a:latin typeface="Calibri"/>
                <a:ea typeface="Calibri"/>
                <a:cs typeface="Calibri"/>
              </a:rPr>
              <a:t> Document conçu par François Milenkovic de la section FGRCF de Lunéville. </a:t>
            </a:r>
            <a:endParaRPr lang="fr-FR" sz="1089" b="1">
              <a:solidFill>
                <a:srgbClr val="000000"/>
              </a:solidFill>
              <a:latin typeface="Calibri"/>
              <a:cs typeface="Calibri"/>
            </a:endParaRPr>
          </a:p>
        </p:txBody>
      </p:sp>
      <p:sp>
        <p:nvSpPr>
          <p:cNvPr id="10" name="Espace réservé du numéro de diapositive 10">
            <a:extLst>
              <a:ext uri="{FF2B5EF4-FFF2-40B4-BE49-F238E27FC236}">
                <a16:creationId xmlns:a16="http://schemas.microsoft.com/office/drawing/2014/main" id="{49573745-A5DA-4E79-B0C8-56B28FBA974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9EFE7101-0894-4AA5-A2DA-2E5D8FCCE8EB}" type="slidenum">
              <a:rPr sz="1633"/>
              <a:pPr algn="r" defTabSz="829544" hangingPunct="0">
                <a:defRPr sz="1800" b="0" i="0" u="none" strike="noStrike" kern="0" cap="none" spc="0" baseline="0">
                  <a:solidFill>
                    <a:srgbClr val="000000"/>
                  </a:solidFill>
                  <a:uFillTx/>
                </a:defRPr>
              </a:pPr>
              <a:t>19</a:t>
            </a:fld>
            <a:endParaRPr lang="fr-FR" sz="1270">
              <a:solidFill>
                <a:srgbClr val="000000"/>
              </a:solidFill>
              <a:latin typeface="Times New Roman" pitchFamily="18"/>
              <a:ea typeface="Arial Unicode MS" pitchFamily="2"/>
              <a:cs typeface="Tahoma" pitchFamily="2"/>
            </a:endParaRPr>
          </a:p>
        </p:txBody>
      </p:sp>
      <p:sp>
        <p:nvSpPr>
          <p:cNvPr id="11" name="Espace réservé du numéro de diapositive 10">
            <a:extLst>
              <a:ext uri="{FF2B5EF4-FFF2-40B4-BE49-F238E27FC236}">
                <a16:creationId xmlns:a16="http://schemas.microsoft.com/office/drawing/2014/main" id="{EE3CE41C-07D8-4D92-A329-993765607F5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826E19E-512E-4722-BEF8-A8BF06598E05}" type="slidenum">
              <a:rPr sz="1633"/>
              <a:pPr algn="r" defTabSz="829544" hangingPunct="0">
                <a:defRPr sz="1800" b="0" i="0" u="none" strike="noStrike" kern="0" cap="none" spc="0" baseline="0">
                  <a:solidFill>
                    <a:srgbClr val="000000"/>
                  </a:solidFill>
                  <a:uFillTx/>
                </a:defRPr>
              </a:pPr>
              <a:t>19</a:t>
            </a:fld>
            <a:endParaRPr lang="fr-FR" sz="1270">
              <a:solidFill>
                <a:srgbClr val="000000"/>
              </a:solidFill>
              <a:latin typeface="Times New Roman" pitchFamily="18"/>
              <a:ea typeface="Arial Unicode MS" pitchFamily="2"/>
              <a:cs typeface="Tahoma" pitchFamily="2"/>
            </a:endParaRPr>
          </a:p>
        </p:txBody>
      </p:sp>
      <p:sp>
        <p:nvSpPr>
          <p:cNvPr id="12" name="ZoneTexte 11">
            <a:extLst>
              <a:ext uri="{FF2B5EF4-FFF2-40B4-BE49-F238E27FC236}">
                <a16:creationId xmlns:a16="http://schemas.microsoft.com/office/drawing/2014/main" id="{27168203-9BC0-49AF-868B-748F4B731E60}"/>
              </a:ext>
            </a:extLst>
          </p:cNvPr>
          <p:cNvSpPr txBox="1"/>
          <p:nvPr/>
        </p:nvSpPr>
        <p:spPr>
          <a:xfrm>
            <a:off x="4126200" y="599090"/>
            <a:ext cx="7592834"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3200" b="1" dirty="0">
                <a:latin typeface="Avenir Next LT Pro"/>
                <a:cs typeface="Calibri"/>
              </a:rPr>
              <a:t>Et maintenant, concrètement, je ferai comment avec MFCD</a:t>
            </a:r>
          </a:p>
        </p:txBody>
      </p:sp>
    </p:spTree>
    <p:extLst>
      <p:ext uri="{BB962C8B-B14F-4D97-AF65-F5344CB8AC3E}">
        <p14:creationId xmlns:p14="http://schemas.microsoft.com/office/powerpoint/2010/main" val="22290228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0A6E0D2-DA8F-4736-BF03-70773EC13828}"/>
              </a:ext>
            </a:extLst>
          </p:cNvPr>
          <p:cNvSpPr>
            <a:spLocks noGrp="1"/>
          </p:cNvSpPr>
          <p:nvPr>
            <p:ph type="sldNum" sz="quarter" idx="12"/>
          </p:nvPr>
        </p:nvSpPr>
        <p:spPr/>
        <p:txBody>
          <a:bodyPr/>
          <a:lstStyle/>
          <a:p>
            <a:fld id="{69E57DC2-970A-4B3E-BB1C-7A09969E49DF}" type="slidenum">
              <a:rPr lang="en-US" smtClean="0"/>
              <a:t>2</a:t>
            </a:fld>
            <a:endParaRPr lang="en-US" dirty="0"/>
          </a:p>
        </p:txBody>
      </p:sp>
      <p:sp>
        <p:nvSpPr>
          <p:cNvPr id="2" name="Rectangle 1">
            <a:extLst>
              <a:ext uri="{FF2B5EF4-FFF2-40B4-BE49-F238E27FC236}">
                <a16:creationId xmlns:a16="http://schemas.microsoft.com/office/drawing/2014/main" id="{8A65DC02-F7C5-4109-8715-15F520C6D50A}"/>
              </a:ext>
            </a:extLst>
          </p:cNvPr>
          <p:cNvSpPr/>
          <p:nvPr/>
        </p:nvSpPr>
        <p:spPr>
          <a:xfrm>
            <a:off x="378962" y="596721"/>
            <a:ext cx="11530744" cy="6124754"/>
          </a:xfrm>
          <a:prstGeom prst="rect">
            <a:avLst/>
          </a:prstGeom>
        </p:spPr>
        <p:txBody>
          <a:bodyPr wrap="square">
            <a:spAutoFit/>
          </a:bodyPr>
          <a:lstStyle/>
          <a:p>
            <a:pPr algn="ctr"/>
            <a:r>
              <a:rPr lang="fr-FR" sz="3200" u="sng" dirty="0">
                <a:solidFill>
                  <a:srgbClr val="0070C0"/>
                </a:solidFill>
                <a:hlinkClick r:id="rId2">
                  <a:extLst>
                    <a:ext uri="{A12FA001-AC4F-418D-AE19-62706E023703}">
                      <ahyp:hlinkClr xmlns:ahyp="http://schemas.microsoft.com/office/drawing/2018/hyperlinkcolor" val="tx"/>
                    </a:ext>
                  </a:extLst>
                </a:hlinkClick>
              </a:rPr>
              <a:t>Le sercice aux retraités : Trois coordonnées utiles</a:t>
            </a:r>
          </a:p>
          <a:p>
            <a:pPr algn="ctr"/>
            <a:endParaRPr lang="fr-FR" sz="3200" dirty="0">
              <a:solidFill>
                <a:srgbClr val="0070C0"/>
              </a:solidFill>
              <a:hlinkClick r:id="rId2">
                <a:extLst>
                  <a:ext uri="{A12FA001-AC4F-418D-AE19-62706E023703}">
                    <ahyp:hlinkClr xmlns:ahyp="http://schemas.microsoft.com/office/drawing/2018/hyperlinkcolor" val="tx"/>
                  </a:ext>
                </a:extLst>
              </a:hlinkClick>
            </a:endParaRPr>
          </a:p>
          <a:p>
            <a:r>
              <a:rPr lang="fr-FR" sz="3200" b="1" dirty="0">
                <a:solidFill>
                  <a:srgbClr val="0070C0"/>
                </a:solidFill>
                <a:hlinkClick r:id="rId2">
                  <a:extLst>
                    <a:ext uri="{A12FA001-AC4F-418D-AE19-62706E023703}">
                      <ahyp:hlinkClr xmlns:ahyp="http://schemas.microsoft.com/office/drawing/2018/hyperlinkcolor" val="tx"/>
                    </a:ext>
                  </a:extLst>
                </a:hlinkClick>
              </a:rPr>
              <a:t>1 / </a:t>
            </a:r>
            <a:r>
              <a:rPr lang="fr-FR" sz="2800" b="1" dirty="0">
                <a:solidFill>
                  <a:srgbClr val="0070C0"/>
                </a:solidFill>
                <a:hlinkClick r:id="rId2">
                  <a:extLst>
                    <a:ext uri="{A12FA001-AC4F-418D-AE19-62706E023703}">
                      <ahyp:hlinkClr xmlns:ahyp="http://schemas.microsoft.com/office/drawing/2018/hyperlinkcolor" val="tx"/>
                    </a:ext>
                  </a:extLst>
                </a:hlinkClick>
              </a:rPr>
              <a:t>Un lien pour obtenir l’application Web MFCD : </a:t>
            </a:r>
            <a:r>
              <a:rPr lang="fr-FR" sz="2400" b="1" dirty="0">
                <a:solidFill>
                  <a:srgbClr val="FF0000"/>
                </a:solidFill>
                <a:hlinkClick r:id="rId2">
                  <a:extLst>
                    <a:ext uri="{A12FA001-AC4F-418D-AE19-62706E023703}">
                      <ahyp:hlinkClr xmlns:ahyp="http://schemas.microsoft.com/office/drawing/2018/hyperlinkcolor" val="tx"/>
                    </a:ext>
                  </a:extLst>
                </a:hlinkClick>
              </a:rPr>
              <a:t>https://services-aux-retraites.sncf.com</a:t>
            </a:r>
            <a:r>
              <a:rPr lang="fr-FR" sz="2400" b="1" dirty="0">
                <a:solidFill>
                  <a:srgbClr val="FF0000"/>
                </a:solidFill>
              </a:rPr>
              <a:t> </a:t>
            </a:r>
          </a:p>
          <a:p>
            <a:pPr algn="ctr"/>
            <a:endParaRPr lang="fr-FR" sz="2800" b="1" dirty="0">
              <a:solidFill>
                <a:srgbClr val="FF0000"/>
              </a:solidFill>
            </a:endParaRPr>
          </a:p>
          <a:p>
            <a:r>
              <a:rPr lang="fr-FR" sz="3200" b="1" dirty="0">
                <a:solidFill>
                  <a:srgbClr val="0070C0"/>
                </a:solidFill>
              </a:rPr>
              <a:t>2 / Un N° de </a:t>
            </a:r>
            <a:r>
              <a:rPr lang="fr-FR" sz="2800" b="1" dirty="0">
                <a:solidFill>
                  <a:srgbClr val="0070C0"/>
                </a:solidFill>
              </a:rPr>
              <a:t>téléphone:</a:t>
            </a:r>
            <a:r>
              <a:rPr lang="fr-FR" sz="2800" b="1" dirty="0">
                <a:solidFill>
                  <a:srgbClr val="00B050"/>
                </a:solidFill>
              </a:rPr>
              <a:t> </a:t>
            </a:r>
          </a:p>
          <a:p>
            <a:pPr marL="457200" indent="-457200">
              <a:buFont typeface="Arial" panose="020B0604020202020204" pitchFamily="34" charset="0"/>
              <a:buChar char="•"/>
            </a:pPr>
            <a:r>
              <a:rPr lang="fr-FR" sz="2800" b="1" dirty="0">
                <a:solidFill>
                  <a:srgbClr val="00B050"/>
                </a:solidFill>
              </a:rPr>
              <a:t>Assistance MFCD : 0 809 400 110 : </a:t>
            </a:r>
          </a:p>
          <a:p>
            <a:pPr marL="457200" indent="-457200">
              <a:buFont typeface="Arial" panose="020B0604020202020204" pitchFamily="34" charset="0"/>
              <a:buChar char="•"/>
            </a:pPr>
            <a:r>
              <a:rPr lang="fr-FR" sz="2800" b="1" dirty="0">
                <a:solidFill>
                  <a:srgbClr val="00B050"/>
                </a:solidFill>
              </a:rPr>
              <a:t>Problème de dernière minute : 0976 477 000 :</a:t>
            </a:r>
          </a:p>
          <a:p>
            <a:pPr lvl="1"/>
            <a:endParaRPr lang="fr-FR" sz="2800" b="1" dirty="0">
              <a:solidFill>
                <a:srgbClr val="00B050"/>
              </a:solidFill>
            </a:endParaRPr>
          </a:p>
          <a:p>
            <a:r>
              <a:rPr lang="fr-FR" sz="3200" b="1" dirty="0">
                <a:solidFill>
                  <a:srgbClr val="0070C0"/>
                </a:solidFill>
              </a:rPr>
              <a:t>3 / </a:t>
            </a:r>
            <a:r>
              <a:rPr lang="fr-FR" sz="2800" b="1" dirty="0">
                <a:solidFill>
                  <a:srgbClr val="0070C0"/>
                </a:solidFill>
              </a:rPr>
              <a:t>Une adresse postale:</a:t>
            </a:r>
          </a:p>
          <a:p>
            <a:pPr algn="ctr"/>
            <a:r>
              <a:rPr lang="fr-FR" sz="2400" b="1" dirty="0">
                <a:solidFill>
                  <a:srgbClr val="00B050"/>
                </a:solidFill>
              </a:rPr>
              <a:t>Centre de numérisation de l’Agence Famille </a:t>
            </a:r>
          </a:p>
          <a:p>
            <a:pPr algn="ctr"/>
            <a:r>
              <a:rPr lang="fr-FR" sz="2400" b="1" dirty="0">
                <a:solidFill>
                  <a:srgbClr val="00B050"/>
                </a:solidFill>
              </a:rPr>
              <a:t>41, rue Jules Barni</a:t>
            </a:r>
          </a:p>
          <a:p>
            <a:pPr algn="ctr"/>
            <a:r>
              <a:rPr lang="fr-FR" sz="2400" b="1" dirty="0">
                <a:solidFill>
                  <a:srgbClr val="00B050"/>
                </a:solidFill>
              </a:rPr>
              <a:t>CS 10411</a:t>
            </a:r>
          </a:p>
          <a:p>
            <a:pPr algn="ctr"/>
            <a:r>
              <a:rPr lang="fr-FR" sz="2400" b="1" dirty="0">
                <a:solidFill>
                  <a:srgbClr val="00B050"/>
                </a:solidFill>
              </a:rPr>
              <a:t>80 041 Amiens cedex </a:t>
            </a:r>
            <a:r>
              <a:rPr lang="fr-FR" sz="2000" b="1" dirty="0">
                <a:solidFill>
                  <a:srgbClr val="00B050"/>
                </a:solidFill>
              </a:rPr>
              <a:t>1</a:t>
            </a:r>
          </a:p>
        </p:txBody>
      </p:sp>
      <p:sp>
        <p:nvSpPr>
          <p:cNvPr id="8" name="ZoneTexte 7">
            <a:extLst>
              <a:ext uri="{FF2B5EF4-FFF2-40B4-BE49-F238E27FC236}">
                <a16:creationId xmlns:a16="http://schemas.microsoft.com/office/drawing/2014/main" id="{827853E6-7026-5B43-91A8-6CE15404D831}"/>
              </a:ext>
            </a:extLst>
          </p:cNvPr>
          <p:cNvSpPr txBox="1"/>
          <p:nvPr/>
        </p:nvSpPr>
        <p:spPr>
          <a:xfrm>
            <a:off x="6096000" y="3462826"/>
            <a:ext cx="5918013" cy="400110"/>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000" dirty="0">
                <a:solidFill>
                  <a:srgbClr val="FFFFFF"/>
                </a:solidFill>
                <a:latin typeface="Avenir Next LT Pro"/>
              </a:rPr>
              <a:t>J’ai des soucis avec le fonctionnement MFCD</a:t>
            </a:r>
          </a:p>
        </p:txBody>
      </p:sp>
      <p:sp>
        <p:nvSpPr>
          <p:cNvPr id="10" name="ZoneTexte 9">
            <a:extLst>
              <a:ext uri="{FF2B5EF4-FFF2-40B4-BE49-F238E27FC236}">
                <a16:creationId xmlns:a16="http://schemas.microsoft.com/office/drawing/2014/main" id="{FD23B53B-58CB-2E49-B82D-AA69115139BC}"/>
              </a:ext>
            </a:extLst>
          </p:cNvPr>
          <p:cNvSpPr txBox="1"/>
          <p:nvPr/>
        </p:nvSpPr>
        <p:spPr>
          <a:xfrm>
            <a:off x="5564397" y="4295909"/>
            <a:ext cx="6248641" cy="707886"/>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000" dirty="0">
                <a:solidFill>
                  <a:srgbClr val="FFFFFF"/>
                </a:solidFill>
                <a:latin typeface="Avenir Next LT Pro"/>
              </a:rPr>
              <a:t>J’ai des soucis « FC » pour partir en voyage ou en cours de voyage</a:t>
            </a:r>
          </a:p>
        </p:txBody>
      </p:sp>
    </p:spTree>
    <p:extLst>
      <p:ext uri="{BB962C8B-B14F-4D97-AF65-F5344CB8AC3E}">
        <p14:creationId xmlns:p14="http://schemas.microsoft.com/office/powerpoint/2010/main" val="26562673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E4893C2B-F158-4C96-AF55-EF4F5137A424}"/>
              </a:ext>
            </a:extLst>
          </p:cNvPr>
          <p:cNvSpPr txBox="1"/>
          <p:nvPr/>
        </p:nvSpPr>
        <p:spPr>
          <a:xfrm>
            <a:off x="3909379" y="1661159"/>
            <a:ext cx="8341348" cy="1807311"/>
          </a:xfrm>
          <a:prstGeom prst="rect">
            <a:avLst/>
          </a:prstGeom>
          <a:noFill/>
          <a:ln cap="flat">
            <a:solidFill>
              <a:srgbClr val="0070C0"/>
            </a:solidFill>
          </a:ln>
        </p:spPr>
        <p:txBody>
          <a:bodyPr vert="horz" wrap="square" lIns="82953" tIns="41476" rIns="82953" bIns="41476" anchor="t" anchorCtr="0" compatLnSpc="1">
            <a:spAutoFit/>
          </a:bodyPr>
          <a:lstStyle/>
          <a:p>
            <a:pPr algn="ctr" defTabSz="829544">
              <a:defRPr sz="1800" b="0" i="0" u="none" strike="noStrike" kern="0" cap="none" spc="0" baseline="0">
                <a:solidFill>
                  <a:srgbClr val="000000"/>
                </a:solidFill>
                <a:uFillTx/>
              </a:defRPr>
            </a:pPr>
            <a:r>
              <a:rPr lang="fr-FR" sz="2800" b="1" dirty="0">
                <a:solidFill>
                  <a:srgbClr val="0070C0"/>
                </a:solidFill>
                <a:latin typeface="Avenir Next LT Pro"/>
                <a:ea typeface="Verdana"/>
              </a:rPr>
              <a:t>DU PAPIER AU DIGITAL,</a:t>
            </a:r>
            <a:r>
              <a:rPr lang="fr-FR" sz="2800" b="1" kern="0" dirty="0">
                <a:solidFill>
                  <a:srgbClr val="0070C0"/>
                </a:solidFill>
                <a:latin typeface="Avenir Next LT Pro"/>
                <a:ea typeface="Verdana"/>
              </a:rPr>
              <a:t> </a:t>
            </a:r>
          </a:p>
          <a:p>
            <a:pPr algn="ctr" defTabSz="829544">
              <a:defRPr sz="1800" b="0" i="0" u="none" strike="noStrike" kern="0" cap="none" spc="0" baseline="0">
                <a:solidFill>
                  <a:srgbClr val="000000"/>
                </a:solidFill>
                <a:uFillTx/>
              </a:defRPr>
            </a:pPr>
            <a:r>
              <a:rPr lang="fr-FR" sz="2800" b="1" dirty="0">
                <a:solidFill>
                  <a:srgbClr val="0070C0"/>
                </a:solidFill>
                <a:latin typeface="Avenir Next LT Pro"/>
                <a:ea typeface="Verdana"/>
              </a:rPr>
              <a:t>IL N'Y A QU'UN PAS...</a:t>
            </a:r>
            <a:endParaRPr lang="fr-FR" sz="2800" dirty="0">
              <a:solidFill>
                <a:srgbClr val="000000"/>
              </a:solidFill>
              <a:latin typeface="Avenir Next LT Pro"/>
            </a:endParaRPr>
          </a:p>
          <a:p>
            <a:pPr defTabSz="829544">
              <a:defRPr sz="1800" b="0" i="0" u="none" strike="noStrike" kern="0" cap="none" spc="0" baseline="0">
                <a:solidFill>
                  <a:srgbClr val="000000"/>
                </a:solidFill>
                <a:uFillTx/>
              </a:defRPr>
            </a:pPr>
            <a:r>
              <a:rPr lang="fr-FR" sz="2800" b="1" dirty="0">
                <a:solidFill>
                  <a:srgbClr val="767171"/>
                </a:solidFill>
                <a:latin typeface="Avenir Next LT Pro"/>
                <a:ea typeface="Verdana"/>
              </a:rPr>
              <a:t>DES FACILITÉS DE CIRCULATION DIGITALISÉES POUR TOUS </a:t>
            </a:r>
            <a:r>
              <a:rPr lang="fr-FR" sz="2800" b="1" kern="0" dirty="0">
                <a:solidFill>
                  <a:srgbClr val="767171"/>
                </a:solidFill>
                <a:latin typeface="Avenir Next LT Pro"/>
                <a:ea typeface="Verdana"/>
              </a:rPr>
              <a:t>DEPUIS LE </a:t>
            </a:r>
            <a:r>
              <a:rPr lang="fr-FR" sz="2800" b="1" dirty="0">
                <a:solidFill>
                  <a:srgbClr val="767171"/>
                </a:solidFill>
                <a:latin typeface="Avenir Next LT Pro"/>
                <a:ea typeface="Verdana"/>
              </a:rPr>
              <a:t>3 DÉCEMBRE 2021 !</a:t>
            </a:r>
          </a:p>
        </p:txBody>
      </p:sp>
      <p:sp>
        <p:nvSpPr>
          <p:cNvPr id="3" name="ZoneTexte 1">
            <a:extLst>
              <a:ext uri="{FF2B5EF4-FFF2-40B4-BE49-F238E27FC236}">
                <a16:creationId xmlns:a16="http://schemas.microsoft.com/office/drawing/2014/main" id="{0595458C-6BF7-476C-9DAD-9476CEA3AEC4}"/>
              </a:ext>
            </a:extLst>
          </p:cNvPr>
          <p:cNvSpPr txBox="1"/>
          <p:nvPr/>
        </p:nvSpPr>
        <p:spPr>
          <a:xfrm>
            <a:off x="5344827" y="329078"/>
            <a:ext cx="6458258" cy="1314868"/>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4000">
                <a:solidFill>
                  <a:srgbClr val="8A1360"/>
                </a:solidFill>
                <a:latin typeface="Avenir Next LT Pro"/>
              </a:rPr>
              <a:t>SNCF A COMMUNIQUÉ à partir de l’automne 2021 </a:t>
            </a:r>
            <a:endParaRPr lang="fr-FR" sz="4000">
              <a:solidFill>
                <a:srgbClr val="000000"/>
              </a:solidFill>
              <a:latin typeface="Calibri"/>
              <a:cs typeface="Calibri"/>
            </a:endParaRPr>
          </a:p>
        </p:txBody>
      </p:sp>
      <p:pic>
        <p:nvPicPr>
          <p:cNvPr id="5" name="Image 5" descr="Une image contenant texte, extérieur, personne, téléphone mobile&#10;&#10;Description générée automatiquement">
            <a:extLst>
              <a:ext uri="{FF2B5EF4-FFF2-40B4-BE49-F238E27FC236}">
                <a16:creationId xmlns:a16="http://schemas.microsoft.com/office/drawing/2014/main" id="{C3CD824A-E65D-44B9-BDF1-591A8EDA94BA}"/>
              </a:ext>
            </a:extLst>
          </p:cNvPr>
          <p:cNvPicPr>
            <a:picLocks noChangeAspect="1"/>
          </p:cNvPicPr>
          <p:nvPr/>
        </p:nvPicPr>
        <p:blipFill>
          <a:blip r:embed="rId2"/>
          <a:stretch>
            <a:fillRect/>
          </a:stretch>
        </p:blipFill>
        <p:spPr>
          <a:xfrm>
            <a:off x="247136" y="266738"/>
            <a:ext cx="3107234" cy="2070275"/>
          </a:xfrm>
          <a:prstGeom prst="rect">
            <a:avLst/>
          </a:prstGeom>
          <a:noFill/>
          <a:ln cap="flat">
            <a:noFill/>
          </a:ln>
        </p:spPr>
      </p:pic>
      <p:sp>
        <p:nvSpPr>
          <p:cNvPr id="7" name="Espace réservé du numéro de diapositive 6">
            <a:extLst>
              <a:ext uri="{FF2B5EF4-FFF2-40B4-BE49-F238E27FC236}">
                <a16:creationId xmlns:a16="http://schemas.microsoft.com/office/drawing/2014/main" id="{F31DD904-8B79-46AF-AFEE-929601BE012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09AC563F-0B1B-489C-9098-2C20DBEBBA1F}" type="slidenum">
              <a:rPr sz="1633"/>
              <a:pPr algn="r" defTabSz="829544" hangingPunct="0">
                <a:defRPr sz="1800" b="0" i="0" u="none" strike="noStrike" kern="0" cap="none" spc="0" baseline="0">
                  <a:solidFill>
                    <a:srgbClr val="000000"/>
                  </a:solidFill>
                  <a:uFillTx/>
                </a:defRPr>
              </a:pPr>
              <a:t>20</a:t>
            </a:fld>
            <a:endParaRPr lang="fr-FR" sz="1270">
              <a:solidFill>
                <a:srgbClr val="000000"/>
              </a:solidFill>
              <a:latin typeface="Times New Roman" pitchFamily="18"/>
              <a:ea typeface="Arial Unicode MS" pitchFamily="2"/>
              <a:cs typeface="Tahoma" pitchFamily="2"/>
            </a:endParaRPr>
          </a:p>
        </p:txBody>
      </p:sp>
      <p:pic>
        <p:nvPicPr>
          <p:cNvPr id="9" name="Image 5" descr="Une image contenant texte&#10;&#10;Description générée automatiquement">
            <a:extLst>
              <a:ext uri="{FF2B5EF4-FFF2-40B4-BE49-F238E27FC236}">
                <a16:creationId xmlns:a16="http://schemas.microsoft.com/office/drawing/2014/main" id="{5EB6BD62-C158-4842-BAFE-8B634C27FE8B}"/>
              </a:ext>
            </a:extLst>
          </p:cNvPr>
          <p:cNvPicPr>
            <a:picLocks noChangeAspect="1"/>
          </p:cNvPicPr>
          <p:nvPr/>
        </p:nvPicPr>
        <p:blipFill>
          <a:blip r:embed="rId3"/>
          <a:stretch>
            <a:fillRect/>
          </a:stretch>
        </p:blipFill>
        <p:spPr>
          <a:xfrm>
            <a:off x="784926" y="4980831"/>
            <a:ext cx="3104172" cy="912808"/>
          </a:xfrm>
          <a:prstGeom prst="rect">
            <a:avLst/>
          </a:prstGeom>
        </p:spPr>
      </p:pic>
      <p:sp>
        <p:nvSpPr>
          <p:cNvPr id="11" name="ZoneTexte 1">
            <a:extLst>
              <a:ext uri="{FF2B5EF4-FFF2-40B4-BE49-F238E27FC236}">
                <a16:creationId xmlns:a16="http://schemas.microsoft.com/office/drawing/2014/main" id="{07882D4B-1357-9549-86DE-A31C79CE5238}"/>
              </a:ext>
            </a:extLst>
          </p:cNvPr>
          <p:cNvSpPr txBox="1"/>
          <p:nvPr/>
        </p:nvSpPr>
        <p:spPr>
          <a:xfrm>
            <a:off x="3493087" y="5087577"/>
            <a:ext cx="7913987" cy="699315"/>
          </a:xfrm>
          <a:prstGeom prst="rect">
            <a:avLst/>
          </a:prstGeom>
          <a:noFill/>
          <a:ln cap="flat">
            <a:noFill/>
          </a:ln>
        </p:spPr>
        <p:txBody>
          <a:bodyPr vert="horz" wrap="square" lIns="82953" tIns="41476" rIns="82953" bIns="41476" anchor="t" anchorCtr="1" compatLnSpc="1">
            <a:spAutoFit/>
          </a:bodyPr>
          <a:lstStyle/>
          <a:p>
            <a:pPr defTabSz="829544">
              <a:defRPr sz="1800" b="0" i="0" u="none" strike="noStrike" kern="0" cap="none" spc="0" baseline="0">
                <a:solidFill>
                  <a:srgbClr val="000000"/>
                </a:solidFill>
                <a:uFillTx/>
              </a:defRPr>
            </a:pPr>
            <a:r>
              <a:rPr lang="fr-FR" sz="4000">
                <a:solidFill>
                  <a:srgbClr val="8A1360"/>
                </a:solidFill>
                <a:latin typeface="Avenir Next LT Pro"/>
              </a:rPr>
              <a:t>vous explique concrètement </a:t>
            </a:r>
            <a:endParaRPr lang="fr-FR" sz="4000">
              <a:solidFill>
                <a:srgbClr val="000000"/>
              </a:solidFill>
              <a:latin typeface="Calibri"/>
              <a:cs typeface="Calibri"/>
            </a:endParaRPr>
          </a:p>
        </p:txBody>
      </p:sp>
      <p:sp>
        <p:nvSpPr>
          <p:cNvPr id="4" name="ZoneTexte 3">
            <a:extLst>
              <a:ext uri="{FF2B5EF4-FFF2-40B4-BE49-F238E27FC236}">
                <a16:creationId xmlns:a16="http://schemas.microsoft.com/office/drawing/2014/main" id="{3EE1613D-9500-824D-A61D-C9D35ECDFA32}"/>
              </a:ext>
            </a:extLst>
          </p:cNvPr>
          <p:cNvSpPr txBox="1"/>
          <p:nvPr/>
        </p:nvSpPr>
        <p:spPr>
          <a:xfrm>
            <a:off x="247136" y="3760065"/>
            <a:ext cx="4421371" cy="1007092"/>
          </a:xfrm>
          <a:prstGeom prst="rect">
            <a:avLst/>
          </a:prstGeom>
          <a:noFill/>
          <a:ln cap="flat">
            <a:noFill/>
          </a:ln>
        </p:spPr>
        <p:txBody>
          <a:bodyPr vert="horz" wrap="square" lIns="82953" tIns="41476" rIns="82953" bIns="41476" anchor="t" anchorCtr="1" compatLnSpc="1">
            <a:spAutoFit/>
          </a:bodyPr>
          <a:lstStyle/>
          <a:p>
            <a:pPr defTabSz="829544">
              <a:defRPr sz="1800" b="0" i="0" u="none" strike="noStrike" kern="0" cap="none" spc="0" baseline="0">
                <a:solidFill>
                  <a:srgbClr val="000000"/>
                </a:solidFill>
                <a:uFillTx/>
              </a:defRPr>
            </a:pPr>
            <a:r>
              <a:rPr lang="fr-FR" sz="6000" dirty="0">
                <a:solidFill>
                  <a:srgbClr val="8A1360"/>
                </a:solidFill>
                <a:latin typeface="Avenir Next LT Pro"/>
                <a:cs typeface="Calibri"/>
              </a:rPr>
              <a:t>Aujourd’hui</a:t>
            </a:r>
            <a:r>
              <a:rPr lang="fr-FR" sz="4000" dirty="0">
                <a:solidFill>
                  <a:srgbClr val="8A1360"/>
                </a:solidFill>
                <a:latin typeface="Avenir Next LT Pro"/>
                <a:cs typeface="Calibri"/>
              </a:rPr>
              <a:t> </a:t>
            </a:r>
            <a:endParaRPr lang="fr-FR" sz="4000" dirty="0">
              <a:solidFill>
                <a:srgbClr val="000000"/>
              </a:solidFill>
              <a:latin typeface="Calibri"/>
              <a:cs typeface="Calibri"/>
            </a:endParaRPr>
          </a:p>
        </p:txBody>
      </p:sp>
    </p:spTree>
    <p:extLst>
      <p:ext uri="{BB962C8B-B14F-4D97-AF65-F5344CB8AC3E}">
        <p14:creationId xmlns:p14="http://schemas.microsoft.com/office/powerpoint/2010/main" val="27792141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CA2DC3D5-4890-4691-B9BB-8E2E9AB50327}"/>
              </a:ext>
            </a:extLst>
          </p:cNvPr>
          <p:cNvSpPr txBox="1"/>
          <p:nvPr/>
        </p:nvSpPr>
        <p:spPr>
          <a:xfrm>
            <a:off x="449102" y="382947"/>
            <a:ext cx="7575395"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4400">
                <a:solidFill>
                  <a:srgbClr val="0070C0"/>
                </a:solidFill>
                <a:latin typeface="Avenir Next LT Pro"/>
              </a:rPr>
              <a:t>Qui est concerné ?</a:t>
            </a:r>
          </a:p>
        </p:txBody>
      </p:sp>
      <p:sp>
        <p:nvSpPr>
          <p:cNvPr id="5" name="ZoneTexte 4">
            <a:extLst>
              <a:ext uri="{FF2B5EF4-FFF2-40B4-BE49-F238E27FC236}">
                <a16:creationId xmlns:a16="http://schemas.microsoft.com/office/drawing/2014/main" id="{D0A9094F-4D4B-493F-A41F-360A0F13CB33}"/>
              </a:ext>
            </a:extLst>
          </p:cNvPr>
          <p:cNvSpPr txBox="1"/>
          <p:nvPr/>
        </p:nvSpPr>
        <p:spPr>
          <a:xfrm>
            <a:off x="159443" y="1277813"/>
            <a:ext cx="7546828" cy="637760"/>
          </a:xfrm>
          <a:prstGeom prst="rect">
            <a:avLst/>
          </a:prstGeom>
          <a:solidFill>
            <a:srgbClr val="FFFF00"/>
          </a:solid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3600">
                <a:solidFill>
                  <a:srgbClr val="8A1360"/>
                </a:solidFill>
                <a:latin typeface="Avenir Next LT Pro"/>
              </a:rPr>
              <a:t>Le retraité n’est pas concerné !</a:t>
            </a:r>
            <a:endParaRPr lang="fr-FR" sz="3600">
              <a:solidFill>
                <a:srgbClr val="000000"/>
              </a:solidFill>
              <a:latin typeface="Calibri"/>
            </a:endParaRPr>
          </a:p>
        </p:txBody>
      </p:sp>
      <p:sp>
        <p:nvSpPr>
          <p:cNvPr id="6" name="ZoneTexte 5">
            <a:extLst>
              <a:ext uri="{FF2B5EF4-FFF2-40B4-BE49-F238E27FC236}">
                <a16:creationId xmlns:a16="http://schemas.microsoft.com/office/drawing/2014/main" id="{D1B03B5E-94DC-4E61-9C8E-A19D01782AE2}"/>
              </a:ext>
            </a:extLst>
          </p:cNvPr>
          <p:cNvSpPr txBox="1"/>
          <p:nvPr/>
        </p:nvSpPr>
        <p:spPr>
          <a:xfrm>
            <a:off x="533770" y="2710799"/>
            <a:ext cx="10365299"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fr-FR" sz="2000" u="sng" dirty="0">
              <a:solidFill>
                <a:srgbClr val="000000"/>
              </a:solidFill>
              <a:latin typeface="Avenir Next LT Pro"/>
            </a:endParaRPr>
          </a:p>
          <a:p>
            <a:r>
              <a:rPr lang="fr-FR" sz="2800" dirty="0">
                <a:solidFill>
                  <a:srgbClr val="000000"/>
                </a:solidFill>
                <a:latin typeface="Avenir Next LT Pro"/>
              </a:rPr>
              <a:t>Rien ne change pour lui : Il voyage avec son Pass Carmillon + réservation dans les trains désignés.</a:t>
            </a:r>
            <a:endParaRPr lang="fr-FR" sz="2800" dirty="0">
              <a:cs typeface="Calibri"/>
            </a:endParaRPr>
          </a:p>
        </p:txBody>
      </p:sp>
      <p:pic>
        <p:nvPicPr>
          <p:cNvPr id="7" name="Image 7" descr="Une image contenant texte, équipement électronique&#10;&#10;Description générée automatiquement">
            <a:extLst>
              <a:ext uri="{FF2B5EF4-FFF2-40B4-BE49-F238E27FC236}">
                <a16:creationId xmlns:a16="http://schemas.microsoft.com/office/drawing/2014/main" id="{AD8E766F-7854-492D-950A-6E5C54628450}"/>
              </a:ext>
            </a:extLst>
          </p:cNvPr>
          <p:cNvPicPr>
            <a:picLocks noChangeAspect="1"/>
          </p:cNvPicPr>
          <p:nvPr/>
        </p:nvPicPr>
        <p:blipFill>
          <a:blip r:embed="rId2"/>
          <a:stretch>
            <a:fillRect/>
          </a:stretch>
        </p:blipFill>
        <p:spPr>
          <a:xfrm>
            <a:off x="8870275" y="1032799"/>
            <a:ext cx="2447925" cy="1552575"/>
          </a:xfrm>
          <a:prstGeom prst="rect">
            <a:avLst/>
          </a:prstGeom>
        </p:spPr>
      </p:pic>
      <p:sp>
        <p:nvSpPr>
          <p:cNvPr id="2" name="ZoneTexte 1">
            <a:extLst>
              <a:ext uri="{FF2B5EF4-FFF2-40B4-BE49-F238E27FC236}">
                <a16:creationId xmlns:a16="http://schemas.microsoft.com/office/drawing/2014/main" id="{1E839A1D-8501-8D4F-8936-F0E59601F8F9}"/>
              </a:ext>
            </a:extLst>
          </p:cNvPr>
          <p:cNvSpPr txBox="1"/>
          <p:nvPr/>
        </p:nvSpPr>
        <p:spPr>
          <a:xfrm>
            <a:off x="533770" y="4440206"/>
            <a:ext cx="11181981" cy="138499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b="1" dirty="0">
                <a:solidFill>
                  <a:srgbClr val="FF0000"/>
                </a:solidFill>
                <a:latin typeface="Avenir Next LT Pro"/>
              </a:rPr>
              <a:t>Une exception : </a:t>
            </a:r>
            <a:r>
              <a:rPr lang="fr-FR" sz="2800" dirty="0">
                <a:latin typeface="Avenir Next LT Pro"/>
              </a:rPr>
              <a:t>Les ex-conducteurs en retraite avant 2002 : A partir de  2022, </a:t>
            </a:r>
            <a:r>
              <a:rPr lang="fr-FR" sz="2800" b="1" dirty="0">
                <a:solidFill>
                  <a:srgbClr val="0070C0"/>
                </a:solidFill>
                <a:latin typeface="Avenir Next LT Pro"/>
              </a:rPr>
              <a:t>accès en 1</a:t>
            </a:r>
            <a:r>
              <a:rPr lang="fr-FR" sz="2800" b="1" baseline="30000" dirty="0">
                <a:solidFill>
                  <a:srgbClr val="0070C0"/>
                </a:solidFill>
                <a:latin typeface="Avenir Next LT Pro"/>
              </a:rPr>
              <a:t>ère</a:t>
            </a:r>
            <a:r>
              <a:rPr lang="fr-FR" sz="2800" b="1" dirty="0">
                <a:solidFill>
                  <a:srgbClr val="0070C0"/>
                </a:solidFill>
                <a:latin typeface="Avenir Next LT Pro"/>
              </a:rPr>
              <a:t> classe. </a:t>
            </a:r>
          </a:p>
          <a:p>
            <a:pPr algn="ctr"/>
            <a:r>
              <a:rPr lang="fr-FR" sz="2800" dirty="0">
                <a:latin typeface="Avenir Next LT Pro"/>
              </a:rPr>
              <a:t>Développement en fin de séance.</a:t>
            </a:r>
            <a:endParaRPr lang="fr-FR" sz="2000" b="1" dirty="0">
              <a:solidFill>
                <a:srgbClr val="FF0000"/>
              </a:solidFill>
              <a:latin typeface="Avenir Next LT Pro"/>
            </a:endParaRPr>
          </a:p>
        </p:txBody>
      </p:sp>
    </p:spTree>
    <p:extLst>
      <p:ext uri="{BB962C8B-B14F-4D97-AF65-F5344CB8AC3E}">
        <p14:creationId xmlns:p14="http://schemas.microsoft.com/office/powerpoint/2010/main" val="19180560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7076C321-F47C-49C4-A9CE-10944B4AC12A}"/>
              </a:ext>
            </a:extLst>
          </p:cNvPr>
          <p:cNvSpPr txBox="1"/>
          <p:nvPr/>
        </p:nvSpPr>
        <p:spPr>
          <a:xfrm>
            <a:off x="5127525" y="1290976"/>
            <a:ext cx="6514037" cy="2444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657350" lvl="3" indent="-285750" algn="just">
              <a:lnSpc>
                <a:spcPct val="150000"/>
              </a:lnSpc>
              <a:buFont typeface="Arial,Sans-Serif"/>
              <a:buChar char="•"/>
            </a:pPr>
            <a:endParaRPr lang="fr-FR" sz="1600" dirty="0">
              <a:cs typeface="Calibri"/>
            </a:endParaRPr>
          </a:p>
          <a:p>
            <a:pPr>
              <a:lnSpc>
                <a:spcPct val="150000"/>
              </a:lnSpc>
            </a:pPr>
            <a:r>
              <a:rPr lang="fr-FR" sz="2400" b="1" dirty="0">
                <a:highlight>
                  <a:srgbClr val="00FFFF"/>
                </a:highlight>
                <a:latin typeface="Avenir Next LT Pro"/>
              </a:rPr>
              <a:t>Selon SNCF : L’application web permet :</a:t>
            </a:r>
          </a:p>
          <a:p>
            <a:pPr marL="342900" indent="-342900" algn="ctr">
              <a:lnSpc>
                <a:spcPct val="150000"/>
              </a:lnSpc>
              <a:buFont typeface="Arial" panose="020B0604020202020204" pitchFamily="34" charset="0"/>
              <a:buChar char="•"/>
            </a:pPr>
            <a:r>
              <a:rPr lang="fr-FR" sz="2000" dirty="0">
                <a:latin typeface="Avenir Next LT Pro"/>
              </a:rPr>
              <a:t>Utilisation immédiate des fichets ;</a:t>
            </a:r>
            <a:endParaRPr lang="fr-FR" sz="2000" dirty="0">
              <a:latin typeface="Avenir Next LT Pro"/>
              <a:ea typeface="+mn-lt"/>
              <a:cs typeface="+mn-lt"/>
            </a:endParaRPr>
          </a:p>
          <a:p>
            <a:pPr marL="1657350" lvl="3" indent="-285750" algn="just">
              <a:lnSpc>
                <a:spcPct val="150000"/>
              </a:lnSpc>
              <a:buFont typeface="Arial,Sans-Serif"/>
              <a:buChar char="•"/>
            </a:pPr>
            <a:r>
              <a:rPr lang="fr-FR" sz="2000" dirty="0">
                <a:latin typeface="Avenir Next LT Pro"/>
              </a:rPr>
              <a:t>On ne les perd plus ;</a:t>
            </a:r>
            <a:endParaRPr lang="fr-FR" sz="2000" dirty="0">
              <a:latin typeface="Avenir Next LT Pro"/>
              <a:cs typeface="Calibri" panose="020F0502020204030204"/>
            </a:endParaRPr>
          </a:p>
          <a:p>
            <a:pPr marL="1657350" lvl="3" indent="-285750" algn="just">
              <a:lnSpc>
                <a:spcPct val="150000"/>
              </a:lnSpc>
              <a:buFont typeface="Arial,Sans-Serif"/>
              <a:buChar char="•"/>
            </a:pPr>
            <a:r>
              <a:rPr lang="fr-FR" sz="2000" dirty="0">
                <a:latin typeface="Avenir Next LT Pro"/>
              </a:rPr>
              <a:t>Stock dans l’application ;</a:t>
            </a:r>
            <a:endParaRPr lang="fr-FR" sz="2000" dirty="0">
              <a:latin typeface="Calibri" panose="020F0502020204030204"/>
              <a:cs typeface="Calibri"/>
            </a:endParaRPr>
          </a:p>
        </p:txBody>
      </p:sp>
      <p:sp>
        <p:nvSpPr>
          <p:cNvPr id="12" name="ZoneTexte 11">
            <a:extLst>
              <a:ext uri="{FF2B5EF4-FFF2-40B4-BE49-F238E27FC236}">
                <a16:creationId xmlns:a16="http://schemas.microsoft.com/office/drawing/2014/main" id="{36D96234-CBB6-41A5-8615-BB47331C6400}"/>
              </a:ext>
            </a:extLst>
          </p:cNvPr>
          <p:cNvSpPr txBox="1"/>
          <p:nvPr/>
        </p:nvSpPr>
        <p:spPr>
          <a:xfrm>
            <a:off x="449102" y="410162"/>
            <a:ext cx="7575395"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4400">
                <a:solidFill>
                  <a:srgbClr val="0070C0"/>
                </a:solidFill>
                <a:latin typeface="Avenir Next LT Pro"/>
              </a:rPr>
              <a:t>Pourquoi ces changements ?</a:t>
            </a:r>
          </a:p>
        </p:txBody>
      </p:sp>
      <p:sp>
        <p:nvSpPr>
          <p:cNvPr id="2" name="ZoneTexte 1">
            <a:extLst>
              <a:ext uri="{FF2B5EF4-FFF2-40B4-BE49-F238E27FC236}">
                <a16:creationId xmlns:a16="http://schemas.microsoft.com/office/drawing/2014/main" id="{5366B937-8612-4BFF-8C43-DCDCB8BA73A1}"/>
              </a:ext>
            </a:extLst>
          </p:cNvPr>
          <p:cNvSpPr txBox="1"/>
          <p:nvPr/>
        </p:nvSpPr>
        <p:spPr>
          <a:xfrm>
            <a:off x="5123544" y="5060042"/>
            <a:ext cx="6290126"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u="sng">
                <a:latin typeface="Avenir Next LT Pro"/>
                <a:ea typeface="Verdana"/>
                <a:hlinkClick r:id="rId2"/>
              </a:rPr>
              <a:t>https://facilites-circulation.sncf.fr</a:t>
            </a:r>
            <a:endParaRPr lang="fr-FR" sz="2800">
              <a:latin typeface="Avenir Next LT Pro"/>
              <a:ea typeface="+mn-lt"/>
              <a:cs typeface="+mn-lt"/>
            </a:endParaRPr>
          </a:p>
          <a:p>
            <a:pPr algn="l"/>
            <a:endParaRPr lang="fr-FR" sz="2800">
              <a:latin typeface="Avenir Next LT Pro"/>
              <a:cs typeface="Calibri"/>
            </a:endParaRPr>
          </a:p>
        </p:txBody>
      </p:sp>
      <p:sp>
        <p:nvSpPr>
          <p:cNvPr id="3" name="Flèche : bas 2">
            <a:extLst>
              <a:ext uri="{FF2B5EF4-FFF2-40B4-BE49-F238E27FC236}">
                <a16:creationId xmlns:a16="http://schemas.microsoft.com/office/drawing/2014/main" id="{03542591-DC72-46A9-B4F8-C9D4EBA7C102}"/>
              </a:ext>
            </a:extLst>
          </p:cNvPr>
          <p:cNvSpPr/>
          <p:nvPr/>
        </p:nvSpPr>
        <p:spPr>
          <a:xfrm>
            <a:off x="7784104" y="4624540"/>
            <a:ext cx="480785" cy="435502"/>
          </a:xfrm>
          <a:prstGeom prst="downArrow">
            <a:avLst>
              <a:gd name="adj1" fmla="val 58745"/>
              <a:gd name="adj2"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5">
            <a:extLst>
              <a:ext uri="{FF2B5EF4-FFF2-40B4-BE49-F238E27FC236}">
                <a16:creationId xmlns:a16="http://schemas.microsoft.com/office/drawing/2014/main" id="{382948D3-611E-4479-8E3C-132328D18767}"/>
              </a:ext>
            </a:extLst>
          </p:cNvPr>
          <p:cNvPicPr>
            <a:picLocks noChangeAspect="1"/>
          </p:cNvPicPr>
          <p:nvPr/>
        </p:nvPicPr>
        <p:blipFill>
          <a:blip r:embed="rId3"/>
          <a:stretch>
            <a:fillRect/>
          </a:stretch>
        </p:blipFill>
        <p:spPr>
          <a:xfrm>
            <a:off x="959757" y="2492829"/>
            <a:ext cx="2743200" cy="2743200"/>
          </a:xfrm>
          <a:prstGeom prst="rect">
            <a:avLst/>
          </a:prstGeom>
        </p:spPr>
      </p:pic>
      <p:sp>
        <p:nvSpPr>
          <p:cNvPr id="7" name="ZoneTexte 1">
            <a:extLst>
              <a:ext uri="{FF2B5EF4-FFF2-40B4-BE49-F238E27FC236}">
                <a16:creationId xmlns:a16="http://schemas.microsoft.com/office/drawing/2014/main" id="{1B2D3C6F-9638-E24D-8EB2-59B2CAB1E928}"/>
              </a:ext>
            </a:extLst>
          </p:cNvPr>
          <p:cNvSpPr txBox="1"/>
          <p:nvPr/>
        </p:nvSpPr>
        <p:spPr>
          <a:xfrm>
            <a:off x="4236799" y="3793319"/>
            <a:ext cx="6458258" cy="576205"/>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3200">
                <a:solidFill>
                  <a:srgbClr val="00B050"/>
                </a:solidFill>
                <a:latin typeface="Avenir Next LT Pro"/>
              </a:rPr>
              <a:t>C’est facile : Un lien à télécharger  </a:t>
            </a:r>
            <a:endParaRPr lang="fr-FR" sz="3200">
              <a:solidFill>
                <a:srgbClr val="00B050"/>
              </a:solidFill>
              <a:latin typeface="Calibri"/>
              <a:cs typeface="Calibri"/>
            </a:endParaRPr>
          </a:p>
        </p:txBody>
      </p:sp>
    </p:spTree>
    <p:extLst>
      <p:ext uri="{BB962C8B-B14F-4D97-AF65-F5344CB8AC3E}">
        <p14:creationId xmlns:p14="http://schemas.microsoft.com/office/powerpoint/2010/main" val="32440819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EBD786DC-95D1-4D87-B657-81D87BB5B484}"/>
              </a:ext>
            </a:extLst>
          </p:cNvPr>
          <p:cNvSpPr txBox="1"/>
          <p:nvPr/>
        </p:nvSpPr>
        <p:spPr>
          <a:xfrm>
            <a:off x="388883" y="659011"/>
            <a:ext cx="10861502" cy="55399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dirty="0">
                <a:solidFill>
                  <a:srgbClr val="1E4E79"/>
                </a:solidFill>
                <a:latin typeface="Avenir Next LT Pro"/>
              </a:rPr>
              <a:t>Impossible de lutter contre le progrès !</a:t>
            </a:r>
          </a:p>
          <a:p>
            <a:endParaRPr lang="fr-FR" sz="2800" dirty="0">
              <a:solidFill>
                <a:srgbClr val="1E4E79"/>
              </a:solidFill>
              <a:latin typeface="Avenir Next LT Pro"/>
              <a:cs typeface="Calibri"/>
            </a:endParaRPr>
          </a:p>
          <a:p>
            <a:endParaRPr lang="fr-FR" dirty="0">
              <a:solidFill>
                <a:srgbClr val="1E4E79"/>
              </a:solidFill>
              <a:latin typeface="Avenir Next LT Pro"/>
              <a:cs typeface="Calibri"/>
            </a:endParaRPr>
          </a:p>
          <a:p>
            <a:endParaRPr lang="fr-FR" sz="2800" dirty="0">
              <a:solidFill>
                <a:srgbClr val="1E4E79"/>
              </a:solidFill>
              <a:latin typeface="Avenir Next LT Pro"/>
              <a:cs typeface="Calibri"/>
            </a:endParaRPr>
          </a:p>
          <a:p>
            <a:endParaRPr lang="fr-FR" sz="2800" dirty="0">
              <a:solidFill>
                <a:srgbClr val="1E4E79"/>
              </a:solidFill>
              <a:latin typeface="Avenir Next LT Pro"/>
              <a:cs typeface="Calibri"/>
            </a:endParaRPr>
          </a:p>
          <a:p>
            <a:endParaRPr lang="fr-FR" sz="2800" dirty="0">
              <a:solidFill>
                <a:srgbClr val="1E4E79"/>
              </a:solidFill>
              <a:latin typeface="Avenir Next LT Pro"/>
              <a:cs typeface="Calibri"/>
            </a:endParaRPr>
          </a:p>
          <a:p>
            <a:endParaRPr lang="fr-FR" sz="2800" dirty="0">
              <a:solidFill>
                <a:srgbClr val="1E4E79"/>
              </a:solidFill>
              <a:latin typeface="Avenir Next LT Pro"/>
              <a:cs typeface="Calibri"/>
            </a:endParaRPr>
          </a:p>
          <a:p>
            <a:endParaRPr lang="fr-FR" sz="2800" dirty="0">
              <a:solidFill>
                <a:srgbClr val="1E4E79"/>
              </a:solidFill>
              <a:latin typeface="Avenir Next LT Pro"/>
              <a:cs typeface="Calibri"/>
            </a:endParaRPr>
          </a:p>
          <a:p>
            <a:r>
              <a:rPr lang="fr-FR" sz="2800" dirty="0">
                <a:solidFill>
                  <a:srgbClr val="1E4E79"/>
                </a:solidFill>
                <a:latin typeface="Avenir Next LT Pro"/>
                <a:cs typeface="Calibri"/>
              </a:rPr>
              <a:t>Le rôle de la FGRCF: rester vigilant !</a:t>
            </a:r>
          </a:p>
          <a:p>
            <a:endParaRPr lang="fr-FR" sz="2800" dirty="0">
              <a:solidFill>
                <a:srgbClr val="1E4E79"/>
              </a:solidFill>
              <a:latin typeface="Avenir Next LT Pro"/>
              <a:cs typeface="Calibri"/>
            </a:endParaRPr>
          </a:p>
          <a:p>
            <a:pPr algn="ctr"/>
            <a:r>
              <a:rPr lang="fr-FR" sz="2800" dirty="0">
                <a:solidFill>
                  <a:srgbClr val="1E4E79"/>
                </a:solidFill>
                <a:latin typeface="Avenir Next LT Pro"/>
                <a:cs typeface="Calibri"/>
              </a:rPr>
              <a:t>et surtout </a:t>
            </a:r>
          </a:p>
          <a:p>
            <a:pPr algn="ctr"/>
            <a:endParaRPr lang="fr-FR" sz="2800" dirty="0">
              <a:solidFill>
                <a:srgbClr val="1E4E79"/>
              </a:solidFill>
              <a:latin typeface="Avenir Next LT Pro"/>
              <a:cs typeface="Calibri"/>
            </a:endParaRPr>
          </a:p>
          <a:p>
            <a:pPr algn="ctr"/>
            <a:r>
              <a:rPr lang="fr-FR" sz="2800" dirty="0">
                <a:solidFill>
                  <a:srgbClr val="0070C0"/>
                </a:solidFill>
                <a:latin typeface="Avenir Next LT Pro"/>
                <a:cs typeface="Calibri"/>
              </a:rPr>
              <a:t>AIDER les bénéficiaires qui ne disposent pas d’Internet</a:t>
            </a:r>
          </a:p>
        </p:txBody>
      </p:sp>
      <p:sp>
        <p:nvSpPr>
          <p:cNvPr id="3" name="ZoneTexte 1">
            <a:extLst>
              <a:ext uri="{FF2B5EF4-FFF2-40B4-BE49-F238E27FC236}">
                <a16:creationId xmlns:a16="http://schemas.microsoft.com/office/drawing/2014/main" id="{61824E31-5524-C248-8452-8C936C30657C}"/>
              </a:ext>
            </a:extLst>
          </p:cNvPr>
          <p:cNvSpPr txBox="1"/>
          <p:nvPr/>
        </p:nvSpPr>
        <p:spPr>
          <a:xfrm>
            <a:off x="2086819" y="1636037"/>
            <a:ext cx="8928022" cy="1068647"/>
          </a:xfrm>
          <a:prstGeom prst="rect">
            <a:avLst/>
          </a:prstGeom>
          <a:noFill/>
          <a:ln cap="flat">
            <a:noFill/>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3200">
                <a:solidFill>
                  <a:srgbClr val="FF0000"/>
                </a:solidFill>
                <a:latin typeface="Avenir Next LT Pro"/>
              </a:rPr>
              <a:t>Non ! Ce ne sera pas facile pour ceux qui ne sont pas connectés à Internet </a:t>
            </a:r>
            <a:endParaRPr lang="fr-FR" sz="3200">
              <a:solidFill>
                <a:srgbClr val="FF0000"/>
              </a:solidFill>
              <a:latin typeface="Calibri"/>
              <a:cs typeface="Calibri"/>
            </a:endParaRPr>
          </a:p>
        </p:txBody>
      </p:sp>
      <p:pic>
        <p:nvPicPr>
          <p:cNvPr id="5" name="Image 5" descr="Une image contenant texte&#10;&#10;Description générée automatiquement">
            <a:extLst>
              <a:ext uri="{FF2B5EF4-FFF2-40B4-BE49-F238E27FC236}">
                <a16:creationId xmlns:a16="http://schemas.microsoft.com/office/drawing/2014/main" id="{EBEBB095-9A7B-0B47-8173-D182948612C0}"/>
              </a:ext>
            </a:extLst>
          </p:cNvPr>
          <p:cNvPicPr>
            <a:picLocks noChangeAspect="1"/>
          </p:cNvPicPr>
          <p:nvPr/>
        </p:nvPicPr>
        <p:blipFill>
          <a:blip r:embed="rId2"/>
          <a:stretch>
            <a:fillRect/>
          </a:stretch>
        </p:blipFill>
        <p:spPr>
          <a:xfrm>
            <a:off x="388883" y="2704684"/>
            <a:ext cx="2592108" cy="957598"/>
          </a:xfrm>
          <a:prstGeom prst="rect">
            <a:avLst/>
          </a:prstGeom>
        </p:spPr>
      </p:pic>
      <p:pic>
        <p:nvPicPr>
          <p:cNvPr id="6" name="Image 9" descr="Une image contenant texte, signe, clipart, graphiques vectoriels&#10;&#10;Description générée automatiquement">
            <a:extLst>
              <a:ext uri="{FF2B5EF4-FFF2-40B4-BE49-F238E27FC236}">
                <a16:creationId xmlns:a16="http://schemas.microsoft.com/office/drawing/2014/main" id="{6B331712-57E2-2E43-B78E-4F44747478E1}"/>
              </a:ext>
            </a:extLst>
          </p:cNvPr>
          <p:cNvPicPr>
            <a:picLocks noChangeAspect="1"/>
          </p:cNvPicPr>
          <p:nvPr/>
        </p:nvPicPr>
        <p:blipFill>
          <a:blip r:embed="rId3"/>
          <a:stretch>
            <a:fillRect/>
          </a:stretch>
        </p:blipFill>
        <p:spPr>
          <a:xfrm>
            <a:off x="9687059" y="2170360"/>
            <a:ext cx="1327782" cy="1068647"/>
          </a:xfrm>
          <a:prstGeom prst="rect">
            <a:avLst/>
          </a:prstGeom>
        </p:spPr>
      </p:pic>
    </p:spTree>
    <p:extLst>
      <p:ext uri="{BB962C8B-B14F-4D97-AF65-F5344CB8AC3E}">
        <p14:creationId xmlns:p14="http://schemas.microsoft.com/office/powerpoint/2010/main" val="447696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A3DC2598-5751-47EF-B2E9-2B67781CDE7B}"/>
              </a:ext>
            </a:extLst>
          </p:cNvPr>
          <p:cNvSpPr txBox="1"/>
          <p:nvPr/>
        </p:nvSpPr>
        <p:spPr>
          <a:xfrm>
            <a:off x="1144394" y="2133600"/>
            <a:ext cx="9754834"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3600" dirty="0">
                <a:solidFill>
                  <a:srgbClr val="00B0F0"/>
                </a:solidFill>
                <a:latin typeface="Avenir Next LT Pro"/>
              </a:rPr>
              <a:t>La FGRCF s’adresse </a:t>
            </a:r>
            <a:r>
              <a:rPr lang="fr-FR" sz="4400" b="1" dirty="0">
                <a:solidFill>
                  <a:srgbClr val="00B0F0"/>
                </a:solidFill>
                <a:latin typeface="Avenir Next LT Pro"/>
              </a:rPr>
              <a:t>aujourd’hui </a:t>
            </a:r>
            <a:r>
              <a:rPr lang="fr-FR" sz="3600" dirty="0">
                <a:solidFill>
                  <a:srgbClr val="00B0F0"/>
                </a:solidFill>
                <a:latin typeface="Avenir Next LT Pro"/>
              </a:rPr>
              <a:t>aux</a:t>
            </a:r>
          </a:p>
          <a:p>
            <a:pPr algn="ctr"/>
            <a:endParaRPr lang="fr-FR" sz="3600" dirty="0">
              <a:solidFill>
                <a:srgbClr val="00B0F0"/>
              </a:solidFill>
              <a:latin typeface="Avenir Next LT Pro"/>
            </a:endParaRPr>
          </a:p>
          <a:p>
            <a:pPr algn="ctr"/>
            <a:r>
              <a:rPr lang="fr-FR" sz="3600" dirty="0">
                <a:solidFill>
                  <a:srgbClr val="00B0F0"/>
                </a:solidFill>
                <a:latin typeface="Avenir Next LT Pro"/>
              </a:rPr>
              <a:t> </a:t>
            </a:r>
            <a:r>
              <a:rPr lang="fr-FR" sz="3600" dirty="0">
                <a:solidFill>
                  <a:srgbClr val="FF0000"/>
                </a:solidFill>
                <a:latin typeface="Avenir Next LT Pro"/>
              </a:rPr>
              <a:t>bénéficiaires qui ne disposent pas d’Internet, …</a:t>
            </a:r>
          </a:p>
          <a:p>
            <a:pPr algn="ctr"/>
            <a:endParaRPr lang="fr-FR" sz="3600" dirty="0">
              <a:solidFill>
                <a:srgbClr val="FF0000"/>
              </a:solidFill>
              <a:latin typeface="Avenir Next LT Pro"/>
            </a:endParaRPr>
          </a:p>
          <a:p>
            <a:pPr algn="ctr"/>
            <a:r>
              <a:rPr lang="fr-FR" sz="3600" dirty="0">
                <a:latin typeface="Avenir Next LT Pro"/>
              </a:rPr>
              <a:t>Et à ceux qui préfèrent savoir faire sans Internet, au cas où !!!</a:t>
            </a:r>
          </a:p>
        </p:txBody>
      </p:sp>
      <p:sp>
        <p:nvSpPr>
          <p:cNvPr id="11" name="ZoneTexte 10">
            <a:extLst>
              <a:ext uri="{FF2B5EF4-FFF2-40B4-BE49-F238E27FC236}">
                <a16:creationId xmlns:a16="http://schemas.microsoft.com/office/drawing/2014/main" id="{DF08398F-1DA6-4E51-B43F-CAC5F6DEB8BB}"/>
              </a:ext>
            </a:extLst>
          </p:cNvPr>
          <p:cNvSpPr txBox="1"/>
          <p:nvPr/>
        </p:nvSpPr>
        <p:spPr>
          <a:xfrm>
            <a:off x="1144394" y="958541"/>
            <a:ext cx="2743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solidFill>
                  <a:srgbClr val="FFFFFF"/>
                </a:solidFill>
                <a:latin typeface="Forte"/>
              </a:rPr>
              <a:t>RELAX !</a:t>
            </a:r>
            <a:endParaRPr lang="fr-FR" sz="2800">
              <a:solidFill>
                <a:srgbClr val="FFFFFF"/>
              </a:solidFill>
              <a:latin typeface="Forte"/>
              <a:cs typeface="Calibri"/>
            </a:endParaRPr>
          </a:p>
        </p:txBody>
      </p:sp>
      <p:pic>
        <p:nvPicPr>
          <p:cNvPr id="8" name="Image 5" descr="Une image contenant texte&#10;&#10;Description générée automatiquement">
            <a:extLst>
              <a:ext uri="{FF2B5EF4-FFF2-40B4-BE49-F238E27FC236}">
                <a16:creationId xmlns:a16="http://schemas.microsoft.com/office/drawing/2014/main" id="{1636F050-89F0-5441-8030-76BC085DBB5E}"/>
              </a:ext>
            </a:extLst>
          </p:cNvPr>
          <p:cNvPicPr>
            <a:picLocks noChangeAspect="1"/>
          </p:cNvPicPr>
          <p:nvPr/>
        </p:nvPicPr>
        <p:blipFill>
          <a:blip r:embed="rId2"/>
          <a:stretch>
            <a:fillRect/>
          </a:stretch>
        </p:blipFill>
        <p:spPr>
          <a:xfrm>
            <a:off x="300851" y="401814"/>
            <a:ext cx="4430286" cy="1636673"/>
          </a:xfrm>
          <a:prstGeom prst="rect">
            <a:avLst/>
          </a:prstGeom>
        </p:spPr>
      </p:pic>
    </p:spTree>
    <p:extLst>
      <p:ext uri="{BB962C8B-B14F-4D97-AF65-F5344CB8AC3E}">
        <p14:creationId xmlns:p14="http://schemas.microsoft.com/office/powerpoint/2010/main" val="19948633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1">
            <a:extLst>
              <a:ext uri="{FF2B5EF4-FFF2-40B4-BE49-F238E27FC236}">
                <a16:creationId xmlns:a16="http://schemas.microsoft.com/office/drawing/2014/main" id="{3C274F84-CA0A-4265-9C68-266E5D4A1FB6}"/>
              </a:ext>
            </a:extLst>
          </p:cNvPr>
          <p:cNvSpPr txBox="1"/>
          <p:nvPr/>
        </p:nvSpPr>
        <p:spPr>
          <a:xfrm>
            <a:off x="534307" y="3054284"/>
            <a:ext cx="11422758" cy="3335678"/>
          </a:xfrm>
          <a:prstGeom prst="rect">
            <a:avLst/>
          </a:prstGeom>
          <a:noFill/>
          <a:ln cap="flat">
            <a:noFill/>
          </a:ln>
        </p:spPr>
        <p:txBody>
          <a:bodyPr vert="horz" wrap="square" lIns="82953" tIns="41476" rIns="82953" bIns="41476" anchor="t" anchorCtr="0" compatLnSpc="1">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44">
              <a:defRPr sz="1800" b="0" i="0" u="none" strike="noStrike" kern="0" cap="none" spc="0" baseline="0">
                <a:solidFill>
                  <a:srgbClr val="000000"/>
                </a:solidFill>
                <a:uFillTx/>
              </a:defRPr>
            </a:pPr>
            <a:endParaRPr lang="fr-FR" sz="2400" b="1" u="sng" dirty="0">
              <a:solidFill>
                <a:srgbClr val="C00000"/>
              </a:solidFill>
              <a:latin typeface="Avenir Next LT Pro"/>
              <a:ea typeface="Verdana"/>
            </a:endParaRPr>
          </a:p>
          <a:p>
            <a:r>
              <a:rPr lang="fr-FR" sz="3200" b="1" dirty="0">
                <a:solidFill>
                  <a:srgbClr val="00B0F0"/>
                </a:solidFill>
                <a:latin typeface="Avenir Next LT Pro"/>
                <a:ea typeface="Verdana"/>
              </a:rPr>
              <a:t>Première étape : </a:t>
            </a:r>
            <a:r>
              <a:rPr lang="fr-FR" sz="2400" b="1" dirty="0">
                <a:solidFill>
                  <a:srgbClr val="FF0000"/>
                </a:solidFill>
                <a:latin typeface="Avenir Next LT Pro"/>
                <a:ea typeface="Verdana"/>
              </a:rPr>
              <a:t>En 2022 (2</a:t>
            </a:r>
            <a:r>
              <a:rPr lang="fr-FR" sz="2400" b="1" baseline="30000" dirty="0">
                <a:solidFill>
                  <a:srgbClr val="FF0000"/>
                </a:solidFill>
                <a:latin typeface="Avenir Next LT Pro"/>
                <a:ea typeface="Verdana"/>
              </a:rPr>
              <a:t>ème</a:t>
            </a:r>
            <a:r>
              <a:rPr lang="fr-FR" sz="2400" b="1" dirty="0">
                <a:solidFill>
                  <a:srgbClr val="FF0000"/>
                </a:solidFill>
                <a:latin typeface="Avenir Next LT Pro"/>
                <a:ea typeface="Verdana"/>
              </a:rPr>
              <a:t> semestre)</a:t>
            </a:r>
            <a:r>
              <a:rPr lang="fr-FR" sz="2400" b="1" dirty="0">
                <a:latin typeface="Avenir Next LT Pro"/>
                <a:ea typeface="Verdana"/>
              </a:rPr>
              <a:t> il faut finaliser la carte de circulation digitalisée ;</a:t>
            </a:r>
          </a:p>
          <a:p>
            <a:endParaRPr lang="fr-FR" sz="2400" b="1" dirty="0">
              <a:latin typeface="Avenir Next LT Pro"/>
              <a:ea typeface="Verdana"/>
            </a:endParaRPr>
          </a:p>
          <a:p>
            <a:endParaRPr lang="fr-FR" sz="2400" b="1" dirty="0">
              <a:latin typeface="Avenir Next LT Pro"/>
              <a:ea typeface="Verdana"/>
            </a:endParaRPr>
          </a:p>
          <a:p>
            <a:r>
              <a:rPr lang="fr-FR" sz="2400" b="1" dirty="0">
                <a:latin typeface="Avenir Next LT Pro"/>
                <a:ea typeface="Verdana"/>
              </a:rPr>
              <a:t> </a:t>
            </a:r>
            <a:r>
              <a:rPr lang="fr-FR" sz="3200" b="1" dirty="0">
                <a:solidFill>
                  <a:srgbClr val="00B0F0"/>
                </a:solidFill>
                <a:latin typeface="Avenir Next LT Pro"/>
                <a:ea typeface="Verdana"/>
              </a:rPr>
              <a:t>Deuxième étape :</a:t>
            </a:r>
            <a:r>
              <a:rPr lang="fr-FR" sz="3200" b="1" dirty="0">
                <a:solidFill>
                  <a:srgbClr val="FF0000"/>
                </a:solidFill>
                <a:latin typeface="Avenir Next LT Pro"/>
                <a:ea typeface="Verdana"/>
              </a:rPr>
              <a:t> </a:t>
            </a:r>
            <a:r>
              <a:rPr lang="fr-FR" sz="2400" b="1" dirty="0">
                <a:solidFill>
                  <a:srgbClr val="FF0000"/>
                </a:solidFill>
                <a:latin typeface="Avenir Next LT Pro"/>
                <a:ea typeface="Verdana"/>
              </a:rPr>
              <a:t>En 2023, </a:t>
            </a:r>
            <a:r>
              <a:rPr lang="fr-FR" sz="2400" b="1" dirty="0">
                <a:latin typeface="Avenir Next LT Pro"/>
                <a:ea typeface="Verdana"/>
              </a:rPr>
              <a:t>Il faudra trouver la bonne solution personnelle pour disposer de ses permis à partir de </a:t>
            </a:r>
            <a:r>
              <a:rPr lang="fr-FR" sz="2400" b="1" dirty="0">
                <a:solidFill>
                  <a:srgbClr val="00B050"/>
                </a:solidFill>
                <a:latin typeface="Avenir Next LT Pro"/>
                <a:ea typeface="Verdana"/>
              </a:rPr>
              <a:t>2024</a:t>
            </a:r>
            <a:r>
              <a:rPr lang="fr-FR" sz="2400" b="1" dirty="0">
                <a:latin typeface="Avenir Next LT Pro"/>
                <a:ea typeface="Verdana"/>
              </a:rPr>
              <a:t>.</a:t>
            </a:r>
            <a:endParaRPr lang="fr-FR" sz="1600" kern="0" dirty="0">
              <a:latin typeface="Avenir Next LT Pro"/>
              <a:ea typeface="Verdana"/>
              <a:cs typeface="Calibri"/>
            </a:endParaRPr>
          </a:p>
          <a:p>
            <a:pPr defTabSz="829544">
              <a:lnSpc>
                <a:spcPct val="200000"/>
              </a:lnSpc>
              <a:defRPr sz="1800" b="0" i="0" u="none" strike="noStrike" kern="0" cap="none" spc="0" baseline="0">
                <a:solidFill>
                  <a:srgbClr val="000000"/>
                </a:solidFill>
                <a:uFillTx/>
              </a:defRPr>
            </a:pPr>
            <a:endParaRPr lang="fr-FR" sz="1633" kern="0" dirty="0">
              <a:solidFill>
                <a:srgbClr val="000000"/>
              </a:solidFill>
              <a:latin typeface="Verdana"/>
              <a:ea typeface="Verdana"/>
              <a:cs typeface="Calibri"/>
            </a:endParaRPr>
          </a:p>
        </p:txBody>
      </p:sp>
      <p:sp>
        <p:nvSpPr>
          <p:cNvPr id="7" name="ZoneTexte 6">
            <a:extLst>
              <a:ext uri="{FF2B5EF4-FFF2-40B4-BE49-F238E27FC236}">
                <a16:creationId xmlns:a16="http://schemas.microsoft.com/office/drawing/2014/main" id="{A3DC2598-5751-47EF-B2E9-2B67781CDE7B}"/>
              </a:ext>
            </a:extLst>
          </p:cNvPr>
          <p:cNvSpPr txBox="1"/>
          <p:nvPr/>
        </p:nvSpPr>
        <p:spPr>
          <a:xfrm>
            <a:off x="3677859" y="958541"/>
            <a:ext cx="7979834"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600" dirty="0">
                <a:solidFill>
                  <a:srgbClr val="FF0000"/>
                </a:solidFill>
                <a:latin typeface="Avenir Next LT Pro"/>
                <a:cs typeface="Calibri"/>
              </a:rPr>
              <a:t>Je ne suis pas connecté à Internet :</a:t>
            </a:r>
          </a:p>
          <a:p>
            <a:endParaRPr lang="fr-FR" sz="3600" dirty="0">
              <a:solidFill>
                <a:srgbClr val="FF0000"/>
              </a:solidFill>
              <a:latin typeface="Avenir Next LT Pro"/>
              <a:cs typeface="Calibri"/>
            </a:endParaRPr>
          </a:p>
          <a:p>
            <a:r>
              <a:rPr lang="fr-FR" sz="3600" dirty="0">
                <a:solidFill>
                  <a:srgbClr val="FF0000"/>
                </a:solidFill>
                <a:latin typeface="Avenir Next LT Pro"/>
                <a:cs typeface="Calibri"/>
              </a:rPr>
              <a:t> </a:t>
            </a:r>
            <a:r>
              <a:rPr lang="fr-FR" sz="3200" dirty="0">
                <a:solidFill>
                  <a:srgbClr val="00B0F0"/>
                </a:solidFill>
                <a:latin typeface="Avenir Next LT Pro"/>
                <a:cs typeface="Calibri"/>
              </a:rPr>
              <a:t>Restons cool ! Deux étapes à préparer :</a:t>
            </a:r>
          </a:p>
        </p:txBody>
      </p:sp>
      <p:sp>
        <p:nvSpPr>
          <p:cNvPr id="11" name="ZoneTexte 10">
            <a:extLst>
              <a:ext uri="{FF2B5EF4-FFF2-40B4-BE49-F238E27FC236}">
                <a16:creationId xmlns:a16="http://schemas.microsoft.com/office/drawing/2014/main" id="{DF08398F-1DA6-4E51-B43F-CAC5F6DEB8BB}"/>
              </a:ext>
            </a:extLst>
          </p:cNvPr>
          <p:cNvSpPr txBox="1"/>
          <p:nvPr/>
        </p:nvSpPr>
        <p:spPr>
          <a:xfrm>
            <a:off x="1144394" y="958541"/>
            <a:ext cx="2743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solidFill>
                  <a:srgbClr val="FFFFFF"/>
                </a:solidFill>
                <a:latin typeface="Forte"/>
              </a:rPr>
              <a:t>RELAX !</a:t>
            </a:r>
            <a:endParaRPr lang="fr-FR" sz="2800">
              <a:solidFill>
                <a:srgbClr val="FFFFFF"/>
              </a:solidFill>
              <a:latin typeface="Forte"/>
              <a:cs typeface="Calibri"/>
            </a:endParaRPr>
          </a:p>
        </p:txBody>
      </p:sp>
      <p:pic>
        <p:nvPicPr>
          <p:cNvPr id="2" name="Image 2">
            <a:extLst>
              <a:ext uri="{FF2B5EF4-FFF2-40B4-BE49-F238E27FC236}">
                <a16:creationId xmlns:a16="http://schemas.microsoft.com/office/drawing/2014/main" id="{04ED7E4D-6A16-42C6-85AE-3BD128E863AA}"/>
              </a:ext>
            </a:extLst>
          </p:cNvPr>
          <p:cNvPicPr>
            <a:picLocks noChangeAspect="1"/>
          </p:cNvPicPr>
          <p:nvPr/>
        </p:nvPicPr>
        <p:blipFill>
          <a:blip r:embed="rId2"/>
          <a:stretch>
            <a:fillRect/>
          </a:stretch>
        </p:blipFill>
        <p:spPr>
          <a:xfrm>
            <a:off x="534307" y="526823"/>
            <a:ext cx="2705100" cy="1685925"/>
          </a:xfrm>
          <a:prstGeom prst="rect">
            <a:avLst/>
          </a:prstGeom>
        </p:spPr>
      </p:pic>
    </p:spTree>
    <p:extLst>
      <p:ext uri="{BB962C8B-B14F-4D97-AF65-F5344CB8AC3E}">
        <p14:creationId xmlns:p14="http://schemas.microsoft.com/office/powerpoint/2010/main" val="12863837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1">
            <a:extLst>
              <a:ext uri="{FF2B5EF4-FFF2-40B4-BE49-F238E27FC236}">
                <a16:creationId xmlns:a16="http://schemas.microsoft.com/office/drawing/2014/main" id="{3C274F84-CA0A-4265-9C68-266E5D4A1FB6}"/>
              </a:ext>
            </a:extLst>
          </p:cNvPr>
          <p:cNvSpPr txBox="1"/>
          <p:nvPr/>
        </p:nvSpPr>
        <p:spPr>
          <a:xfrm>
            <a:off x="769242" y="1729947"/>
            <a:ext cx="11422758" cy="3346194"/>
          </a:xfrm>
          <a:prstGeom prst="rect">
            <a:avLst/>
          </a:prstGeom>
          <a:noFill/>
          <a:ln cap="flat">
            <a:noFill/>
          </a:ln>
        </p:spPr>
        <p:txBody>
          <a:bodyPr vert="horz" wrap="square" lIns="82953" tIns="41476" rIns="82953" bIns="41476" anchor="t" anchorCtr="0" compatLnSpc="1">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44">
              <a:defRPr sz="1800" b="0" i="0" u="none" strike="noStrike" kern="0" cap="none" spc="0" baseline="0">
                <a:solidFill>
                  <a:srgbClr val="000000"/>
                </a:solidFill>
                <a:uFillTx/>
              </a:defRPr>
            </a:pPr>
            <a:endParaRPr lang="fr-FR" sz="2400" b="1" u="sng" dirty="0">
              <a:solidFill>
                <a:srgbClr val="C00000"/>
              </a:solidFill>
              <a:latin typeface="Avenir Next LT Pro"/>
              <a:ea typeface="Verdana"/>
            </a:endParaRPr>
          </a:p>
          <a:p>
            <a:pPr algn="ctr"/>
            <a:r>
              <a:rPr lang="fr-FR" sz="3200" b="1" dirty="0">
                <a:solidFill>
                  <a:srgbClr val="00B0F0"/>
                </a:solidFill>
                <a:latin typeface="Avenir Next LT Pro"/>
                <a:ea typeface="Verdana"/>
              </a:rPr>
              <a:t>Première étape : </a:t>
            </a:r>
          </a:p>
          <a:p>
            <a:pPr algn="ctr"/>
            <a:endParaRPr lang="fr-FR" sz="3200" b="1" dirty="0">
              <a:solidFill>
                <a:srgbClr val="00B0F0"/>
              </a:solidFill>
              <a:latin typeface="Avenir Next LT Pro"/>
              <a:ea typeface="Verdana"/>
            </a:endParaRPr>
          </a:p>
          <a:p>
            <a:pPr algn="ctr"/>
            <a:r>
              <a:rPr lang="fr-FR" sz="4000" b="1" dirty="0">
                <a:solidFill>
                  <a:srgbClr val="FF0000"/>
                </a:solidFill>
                <a:latin typeface="Avenir Next LT Pro"/>
                <a:ea typeface="Verdana"/>
              </a:rPr>
              <a:t>En 2022 (2</a:t>
            </a:r>
            <a:r>
              <a:rPr lang="fr-FR" sz="4000" b="1" baseline="30000" dirty="0">
                <a:solidFill>
                  <a:srgbClr val="FF0000"/>
                </a:solidFill>
                <a:latin typeface="Avenir Next LT Pro"/>
                <a:ea typeface="Verdana"/>
              </a:rPr>
              <a:t>ème</a:t>
            </a:r>
            <a:r>
              <a:rPr lang="fr-FR" sz="4000" b="1" dirty="0">
                <a:solidFill>
                  <a:srgbClr val="FF0000"/>
                </a:solidFill>
                <a:latin typeface="Avenir Next LT Pro"/>
                <a:ea typeface="Verdana"/>
              </a:rPr>
              <a:t> semestre)</a:t>
            </a:r>
          </a:p>
          <a:p>
            <a:pPr algn="ctr"/>
            <a:endParaRPr lang="fr-FR" sz="2400" b="1" dirty="0">
              <a:solidFill>
                <a:srgbClr val="FF0000"/>
              </a:solidFill>
              <a:latin typeface="Avenir Next LT Pro"/>
              <a:ea typeface="Verdana"/>
            </a:endParaRPr>
          </a:p>
          <a:p>
            <a:pPr algn="ctr"/>
            <a:endParaRPr lang="fr-FR" sz="2400" b="1" dirty="0">
              <a:solidFill>
                <a:srgbClr val="FF0000"/>
              </a:solidFill>
              <a:latin typeface="Avenir Next LT Pro"/>
              <a:ea typeface="Verdana"/>
            </a:endParaRPr>
          </a:p>
          <a:p>
            <a:pPr algn="ctr"/>
            <a:r>
              <a:rPr lang="fr-FR" sz="2400" b="1" dirty="0">
                <a:latin typeface="Avenir Next LT Pro"/>
                <a:ea typeface="Verdana"/>
              </a:rPr>
              <a:t>JE PRÉPARE MA CARTE DE CIRCULATION </a:t>
            </a:r>
            <a:r>
              <a:rPr lang="fr-FR" sz="3600" b="1" dirty="0">
                <a:solidFill>
                  <a:srgbClr val="00B050"/>
                </a:solidFill>
                <a:latin typeface="Avenir Next LT Pro"/>
                <a:ea typeface="Verdana"/>
              </a:rPr>
              <a:t>pour l’année 2023</a:t>
            </a:r>
          </a:p>
        </p:txBody>
      </p:sp>
      <p:sp>
        <p:nvSpPr>
          <p:cNvPr id="7" name="ZoneTexte 6">
            <a:extLst>
              <a:ext uri="{FF2B5EF4-FFF2-40B4-BE49-F238E27FC236}">
                <a16:creationId xmlns:a16="http://schemas.microsoft.com/office/drawing/2014/main" id="{A3DC2598-5751-47EF-B2E9-2B67781CDE7B}"/>
              </a:ext>
            </a:extLst>
          </p:cNvPr>
          <p:cNvSpPr txBox="1"/>
          <p:nvPr/>
        </p:nvSpPr>
        <p:spPr>
          <a:xfrm>
            <a:off x="3677859" y="526823"/>
            <a:ext cx="7979834"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600" dirty="0">
                <a:solidFill>
                  <a:srgbClr val="FF0000"/>
                </a:solidFill>
                <a:latin typeface="Avenir Next LT Pro"/>
                <a:cs typeface="Calibri"/>
              </a:rPr>
              <a:t>Je ne suis pas connecté à Internet :</a:t>
            </a:r>
          </a:p>
          <a:p>
            <a:endParaRPr lang="fr-FR" sz="3600" dirty="0">
              <a:solidFill>
                <a:srgbClr val="FF0000"/>
              </a:solidFill>
              <a:latin typeface="Avenir Next LT Pro"/>
              <a:cs typeface="Calibri"/>
            </a:endParaRPr>
          </a:p>
          <a:p>
            <a:r>
              <a:rPr lang="fr-FR" sz="3600" dirty="0">
                <a:solidFill>
                  <a:srgbClr val="FF0000"/>
                </a:solidFill>
                <a:latin typeface="Avenir Next LT Pro"/>
                <a:cs typeface="Calibri"/>
              </a:rPr>
              <a:t> </a:t>
            </a:r>
            <a:endParaRPr lang="fr-FR" sz="3200" dirty="0">
              <a:solidFill>
                <a:srgbClr val="00B0F0"/>
              </a:solidFill>
              <a:latin typeface="Avenir Next LT Pro"/>
              <a:cs typeface="Calibri"/>
            </a:endParaRPr>
          </a:p>
        </p:txBody>
      </p:sp>
      <p:sp>
        <p:nvSpPr>
          <p:cNvPr id="11" name="ZoneTexte 10">
            <a:extLst>
              <a:ext uri="{FF2B5EF4-FFF2-40B4-BE49-F238E27FC236}">
                <a16:creationId xmlns:a16="http://schemas.microsoft.com/office/drawing/2014/main" id="{DF08398F-1DA6-4E51-B43F-CAC5F6DEB8BB}"/>
              </a:ext>
            </a:extLst>
          </p:cNvPr>
          <p:cNvSpPr txBox="1"/>
          <p:nvPr/>
        </p:nvSpPr>
        <p:spPr>
          <a:xfrm>
            <a:off x="1144394" y="958541"/>
            <a:ext cx="2743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solidFill>
                  <a:srgbClr val="FFFFFF"/>
                </a:solidFill>
                <a:latin typeface="Forte"/>
              </a:rPr>
              <a:t>RELAX !</a:t>
            </a:r>
            <a:endParaRPr lang="fr-FR" sz="2800">
              <a:solidFill>
                <a:srgbClr val="FFFFFF"/>
              </a:solidFill>
              <a:latin typeface="Forte"/>
              <a:cs typeface="Calibri"/>
            </a:endParaRPr>
          </a:p>
        </p:txBody>
      </p:sp>
      <p:pic>
        <p:nvPicPr>
          <p:cNvPr id="2" name="Image 2">
            <a:extLst>
              <a:ext uri="{FF2B5EF4-FFF2-40B4-BE49-F238E27FC236}">
                <a16:creationId xmlns:a16="http://schemas.microsoft.com/office/drawing/2014/main" id="{04ED7E4D-6A16-42C6-85AE-3BD128E863AA}"/>
              </a:ext>
            </a:extLst>
          </p:cNvPr>
          <p:cNvPicPr>
            <a:picLocks noChangeAspect="1"/>
          </p:cNvPicPr>
          <p:nvPr/>
        </p:nvPicPr>
        <p:blipFill>
          <a:blip r:embed="rId2"/>
          <a:stretch>
            <a:fillRect/>
          </a:stretch>
        </p:blipFill>
        <p:spPr>
          <a:xfrm>
            <a:off x="534307" y="526823"/>
            <a:ext cx="2705100" cy="1685925"/>
          </a:xfrm>
          <a:prstGeom prst="rect">
            <a:avLst/>
          </a:prstGeom>
        </p:spPr>
      </p:pic>
    </p:spTree>
    <p:extLst>
      <p:ext uri="{BB962C8B-B14F-4D97-AF65-F5344CB8AC3E}">
        <p14:creationId xmlns:p14="http://schemas.microsoft.com/office/powerpoint/2010/main" val="21844764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1D1E4312-D328-4134-8822-1992F3CA6B6F}"/>
              </a:ext>
            </a:extLst>
          </p:cNvPr>
          <p:cNvSpPr txBox="1"/>
          <p:nvPr/>
        </p:nvSpPr>
        <p:spPr>
          <a:xfrm>
            <a:off x="541456" y="397455"/>
            <a:ext cx="7671384" cy="3645378"/>
          </a:xfrm>
          <a:prstGeom prst="rect">
            <a:avLst/>
          </a:prstGeom>
          <a:noFill/>
          <a:ln cap="flat">
            <a:noFill/>
          </a:ln>
        </p:spPr>
        <p:txBody>
          <a:bodyPr vert="horz" wrap="square" lIns="82953" tIns="41476" rIns="82953" bIns="41476" anchor="t" anchorCtr="0" compatLnSpc="1">
            <a:spAutoFit/>
          </a:bodyPr>
          <a:lstStyle/>
          <a:p>
            <a:pPr defTabSz="829544">
              <a:lnSpc>
                <a:spcPct val="150000"/>
              </a:lnSpc>
              <a:defRPr sz="1800" b="0" i="0" u="none" strike="noStrike" kern="0" cap="none" spc="0" baseline="0">
                <a:solidFill>
                  <a:srgbClr val="000000"/>
                </a:solidFill>
                <a:uFillTx/>
              </a:defRPr>
            </a:pPr>
            <a:r>
              <a:rPr lang="fr-FR" sz="3200" b="1" dirty="0">
                <a:solidFill>
                  <a:srgbClr val="00B0F0"/>
                </a:solidFill>
                <a:latin typeface="Verdana"/>
                <a:ea typeface="Verdana"/>
              </a:rPr>
              <a:t>1</a:t>
            </a:r>
            <a:r>
              <a:rPr lang="fr-FR" sz="3200" b="1" baseline="30000" dirty="0">
                <a:solidFill>
                  <a:srgbClr val="00B0F0"/>
                </a:solidFill>
                <a:latin typeface="Verdana"/>
                <a:ea typeface="Verdana"/>
              </a:rPr>
              <a:t>ère</a:t>
            </a:r>
            <a:r>
              <a:rPr lang="fr-FR" sz="3200" b="1" dirty="0">
                <a:solidFill>
                  <a:srgbClr val="00B0F0"/>
                </a:solidFill>
                <a:latin typeface="Verdana"/>
                <a:ea typeface="Verdana"/>
              </a:rPr>
              <a:t> étape : </a:t>
            </a:r>
            <a:r>
              <a:rPr lang="fr-FR" sz="2150" b="1" dirty="0">
                <a:solidFill>
                  <a:srgbClr val="00B0F0"/>
                </a:solidFill>
                <a:latin typeface="Verdana"/>
                <a:ea typeface="Verdana"/>
              </a:rPr>
              <a:t>La carte de circulation :</a:t>
            </a:r>
          </a:p>
          <a:p>
            <a:pPr defTabSz="829544">
              <a:lnSpc>
                <a:spcPct val="250000"/>
              </a:lnSpc>
              <a:defRPr sz="1800" b="0" i="0" u="none" strike="noStrike" kern="0" cap="none" spc="0" baseline="0">
                <a:solidFill>
                  <a:srgbClr val="000000"/>
                </a:solidFill>
                <a:uFillTx/>
              </a:defRPr>
            </a:pPr>
            <a:r>
              <a:rPr lang="fr-FR" sz="2000" b="1" dirty="0">
                <a:solidFill>
                  <a:srgbClr val="FF0000"/>
                </a:solidFill>
                <a:latin typeface="Avenir Next LT Pro"/>
                <a:ea typeface="Verdana"/>
              </a:rPr>
              <a:t>Rappel : </a:t>
            </a:r>
            <a:r>
              <a:rPr lang="fr-FR" sz="2000" b="1" dirty="0">
                <a:latin typeface="Avenir Next LT Pro"/>
                <a:ea typeface="Verdana"/>
              </a:rPr>
              <a:t>LA CARTE DE CIRCULATION « papier » </a:t>
            </a:r>
            <a:r>
              <a:rPr lang="fr-FR" sz="2000" dirty="0">
                <a:latin typeface="Avenir Next LT Pro"/>
                <a:ea typeface="Verdana"/>
              </a:rPr>
              <a:t> </a:t>
            </a:r>
            <a:r>
              <a:rPr lang="fr-FR" sz="2000" kern="0" dirty="0">
                <a:latin typeface="Avenir Next LT Pro"/>
                <a:ea typeface="Verdana"/>
              </a:rPr>
              <a:t> </a:t>
            </a:r>
            <a:r>
              <a:rPr lang="fr-FR" sz="2000" b="1" kern="0" dirty="0">
                <a:latin typeface="Avenir Next LT Pro"/>
                <a:ea typeface="Verdana"/>
              </a:rPr>
              <a:t>est valable toute l’année 2022</a:t>
            </a:r>
          </a:p>
          <a:p>
            <a:pPr defTabSz="829544">
              <a:lnSpc>
                <a:spcPct val="250000"/>
              </a:lnSpc>
              <a:defRPr sz="1800" b="0" i="0" u="none" strike="noStrike" kern="0" cap="none" spc="0" baseline="0">
                <a:solidFill>
                  <a:srgbClr val="000000"/>
                </a:solidFill>
                <a:uFillTx/>
              </a:defRPr>
            </a:pPr>
            <a:r>
              <a:rPr lang="fr-FR" sz="2000" b="1" kern="0" dirty="0">
                <a:solidFill>
                  <a:srgbClr val="00B050"/>
                </a:solidFill>
                <a:latin typeface="Avenir Next LT Pro"/>
                <a:ea typeface="Verdana"/>
              </a:rPr>
              <a:t>Grâce au coupon autocollant reçu en décembre 2021 :</a:t>
            </a:r>
          </a:p>
          <a:p>
            <a:pPr defTabSz="829544">
              <a:lnSpc>
                <a:spcPct val="250000"/>
              </a:lnSpc>
              <a:defRPr sz="1800" b="0" i="0" u="none" strike="noStrike" kern="0" cap="none" spc="0" baseline="0">
                <a:solidFill>
                  <a:srgbClr val="000000"/>
                </a:solidFill>
                <a:uFillTx/>
              </a:defRPr>
            </a:pPr>
            <a:endParaRPr lang="fr-FR" sz="1633" kern="0" dirty="0">
              <a:solidFill>
                <a:srgbClr val="000000"/>
              </a:solidFill>
              <a:latin typeface="Verdana"/>
              <a:ea typeface="Verdana"/>
              <a:cs typeface="Calibri"/>
            </a:endParaRPr>
          </a:p>
        </p:txBody>
      </p:sp>
      <p:sp>
        <p:nvSpPr>
          <p:cNvPr id="3" name="Espace réservé du numéro de diapositive 4">
            <a:extLst>
              <a:ext uri="{FF2B5EF4-FFF2-40B4-BE49-F238E27FC236}">
                <a16:creationId xmlns:a16="http://schemas.microsoft.com/office/drawing/2014/main" id="{4BC29525-BB35-4D8D-B12C-FB01AAADDC8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F785B98-AB9F-4338-92FD-CBD7B4EDCE4E}" type="slidenum">
              <a:rPr sz="1633"/>
              <a:pPr algn="r" defTabSz="829544" hangingPunct="0">
                <a:defRPr sz="1800" b="0" i="0" u="none" strike="noStrike" kern="0" cap="none" spc="0" baseline="0">
                  <a:solidFill>
                    <a:srgbClr val="000000"/>
                  </a:solidFill>
                  <a:uFillTx/>
                </a:defRPr>
              </a:pPr>
              <a:t>27</a:t>
            </a:fld>
            <a:endParaRPr lang="fr-FR" sz="1270">
              <a:solidFill>
                <a:srgbClr val="000000"/>
              </a:solidFill>
              <a:latin typeface="Times New Roman" pitchFamily="18"/>
              <a:ea typeface="Arial Unicode MS" pitchFamily="2"/>
              <a:cs typeface="Tahoma" pitchFamily="2"/>
            </a:endParaRPr>
          </a:p>
        </p:txBody>
      </p:sp>
      <p:sp>
        <p:nvSpPr>
          <p:cNvPr id="7" name="Espace réservé du numéro de diapositive 6">
            <a:extLst>
              <a:ext uri="{FF2B5EF4-FFF2-40B4-BE49-F238E27FC236}">
                <a16:creationId xmlns:a16="http://schemas.microsoft.com/office/drawing/2014/main" id="{7F80B719-8D64-46C7-925F-13D72AD6275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2330E48-E004-4F21-9F28-7B9E3CDDD14E}" type="slidenum">
              <a:rPr sz="1633"/>
              <a:pPr algn="r" defTabSz="829544" hangingPunct="0">
                <a:defRPr sz="1800" b="0" i="0" u="none" strike="noStrike" kern="0" cap="none" spc="0" baseline="0">
                  <a:solidFill>
                    <a:srgbClr val="000000"/>
                  </a:solidFill>
                  <a:uFillTx/>
                </a:defRPr>
              </a:pPr>
              <a:t>27</a:t>
            </a:fld>
            <a:endParaRPr lang="fr-FR" sz="1270">
              <a:solidFill>
                <a:srgbClr val="000000"/>
              </a:solidFill>
              <a:latin typeface="Times New Roman" pitchFamily="18"/>
              <a:ea typeface="Arial Unicode MS" pitchFamily="2"/>
              <a:cs typeface="Tahoma" pitchFamily="2"/>
            </a:endParaRPr>
          </a:p>
        </p:txBody>
      </p:sp>
      <p:pic>
        <p:nvPicPr>
          <p:cNvPr id="4" name="Image 4" descr="Une image contenant texte&#10;&#10;Description générée automatiquement">
            <a:extLst>
              <a:ext uri="{FF2B5EF4-FFF2-40B4-BE49-F238E27FC236}">
                <a16:creationId xmlns:a16="http://schemas.microsoft.com/office/drawing/2014/main" id="{FEF83D7D-F222-4D68-BD98-EACACFB63298}"/>
              </a:ext>
            </a:extLst>
          </p:cNvPr>
          <p:cNvPicPr>
            <a:picLocks noChangeAspect="1"/>
          </p:cNvPicPr>
          <p:nvPr/>
        </p:nvPicPr>
        <p:blipFill rotWithShape="1">
          <a:blip r:embed="rId2"/>
          <a:srcRect t="76032" r="2796" b="-1"/>
          <a:stretch/>
        </p:blipFill>
        <p:spPr>
          <a:xfrm>
            <a:off x="465223" y="3377668"/>
            <a:ext cx="11185321" cy="3128822"/>
          </a:xfrm>
          <a:prstGeom prst="rect">
            <a:avLst/>
          </a:prstGeom>
        </p:spPr>
      </p:pic>
      <p:sp>
        <p:nvSpPr>
          <p:cNvPr id="5" name="Rectangle : coins arrondis 4">
            <a:extLst>
              <a:ext uri="{FF2B5EF4-FFF2-40B4-BE49-F238E27FC236}">
                <a16:creationId xmlns:a16="http://schemas.microsoft.com/office/drawing/2014/main" id="{C24E77F6-26CF-492A-8346-49EE0FE8C64C}"/>
              </a:ext>
            </a:extLst>
          </p:cNvPr>
          <p:cNvSpPr/>
          <p:nvPr/>
        </p:nvSpPr>
        <p:spPr>
          <a:xfrm>
            <a:off x="3716370" y="4204210"/>
            <a:ext cx="6936729" cy="1834579"/>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Flèche : haut 7">
            <a:extLst>
              <a:ext uri="{FF2B5EF4-FFF2-40B4-BE49-F238E27FC236}">
                <a16:creationId xmlns:a16="http://schemas.microsoft.com/office/drawing/2014/main" id="{3BB3B4C1-A65C-4BD0-87DF-79C4CFFCDD95}"/>
              </a:ext>
            </a:extLst>
          </p:cNvPr>
          <p:cNvSpPr/>
          <p:nvPr/>
        </p:nvSpPr>
        <p:spPr>
          <a:xfrm rot="5400000">
            <a:off x="2110487" y="4235608"/>
            <a:ext cx="546537" cy="1376855"/>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8" descr="Une image contenant texte, journal, reçu, capture d’écran&#10;&#10;Description générée automatiquement">
            <a:extLst>
              <a:ext uri="{FF2B5EF4-FFF2-40B4-BE49-F238E27FC236}">
                <a16:creationId xmlns:a16="http://schemas.microsoft.com/office/drawing/2014/main" id="{A54CA4F9-A269-A75C-5FE8-1D3474B4D552}"/>
              </a:ext>
            </a:extLst>
          </p:cNvPr>
          <p:cNvPicPr>
            <a:picLocks noChangeAspect="1"/>
          </p:cNvPicPr>
          <p:nvPr/>
        </p:nvPicPr>
        <p:blipFill>
          <a:blip r:embed="rId3"/>
          <a:stretch>
            <a:fillRect/>
          </a:stretch>
        </p:blipFill>
        <p:spPr>
          <a:xfrm>
            <a:off x="8358654" y="1545343"/>
            <a:ext cx="1988267" cy="1349602"/>
          </a:xfrm>
          <a:prstGeom prst="rect">
            <a:avLst/>
          </a:prstGeom>
        </p:spPr>
      </p:pic>
    </p:spTree>
    <p:extLst>
      <p:ext uri="{BB962C8B-B14F-4D97-AF65-F5344CB8AC3E}">
        <p14:creationId xmlns:p14="http://schemas.microsoft.com/office/powerpoint/2010/main" val="20964224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2AC4A26-5B5E-4739-B08C-F519E2D8D01C}"/>
              </a:ext>
            </a:extLst>
          </p:cNvPr>
          <p:cNvSpPr txBox="1"/>
          <p:nvPr/>
        </p:nvSpPr>
        <p:spPr>
          <a:xfrm>
            <a:off x="693683" y="331821"/>
            <a:ext cx="11227073" cy="6494684"/>
          </a:xfrm>
          <a:prstGeom prst="rect">
            <a:avLst/>
          </a:prstGeom>
          <a:noFill/>
          <a:ln cap="flat">
            <a:noFill/>
          </a:ln>
        </p:spPr>
        <p:txBody>
          <a:bodyPr vert="horz" wrap="square" lIns="82953" tIns="41476" rIns="82953" bIns="41476" anchor="t" anchorCtr="0" compatLnSpc="1">
            <a:spAutoFit/>
          </a:bodyPr>
          <a:lstStyle/>
          <a:p>
            <a:pPr algn="ctr" defTabSz="829544">
              <a:lnSpc>
                <a:spcPct val="250000"/>
              </a:lnSpc>
              <a:defRPr sz="1800" b="0" i="0" u="none" strike="noStrike" kern="0" cap="none" spc="0" baseline="0">
                <a:solidFill>
                  <a:srgbClr val="000000"/>
                </a:solidFill>
                <a:uFillTx/>
              </a:defRPr>
            </a:pPr>
            <a:r>
              <a:rPr lang="fr-FR" sz="2400" b="1" dirty="0">
                <a:solidFill>
                  <a:srgbClr val="FF0000"/>
                </a:solidFill>
                <a:latin typeface="Avenir Next LT Pro"/>
                <a:ea typeface="Verdana"/>
              </a:rPr>
              <a:t>A partir de 2023,</a:t>
            </a:r>
          </a:p>
          <a:p>
            <a:pPr defTabSz="829544">
              <a:lnSpc>
                <a:spcPct val="250000"/>
              </a:lnSpc>
              <a:defRPr sz="1800" b="0" i="0" u="none" strike="noStrike" kern="0" cap="none" spc="0" baseline="0">
                <a:solidFill>
                  <a:srgbClr val="000000"/>
                </a:solidFill>
                <a:uFillTx/>
              </a:defRPr>
            </a:pPr>
            <a:r>
              <a:rPr lang="fr-FR" sz="2000" b="1" dirty="0">
                <a:solidFill>
                  <a:srgbClr val="FF0000"/>
                </a:solidFill>
                <a:latin typeface="Avenir Next LT Pro"/>
                <a:ea typeface="Verdana"/>
              </a:rPr>
              <a:t>la CARTE DE CIRCULATION « papier » ne sera plus valable.</a:t>
            </a:r>
          </a:p>
          <a:p>
            <a:pPr algn="ctr" defTabSz="829544">
              <a:lnSpc>
                <a:spcPct val="250000"/>
              </a:lnSpc>
              <a:defRPr sz="1800" b="0" i="0" u="none" strike="noStrike" kern="0" cap="none" spc="0" baseline="0">
                <a:solidFill>
                  <a:srgbClr val="000000"/>
                </a:solidFill>
                <a:uFillTx/>
              </a:defRPr>
            </a:pPr>
            <a:r>
              <a:rPr lang="fr-FR" sz="3200" b="1" dirty="0">
                <a:solidFill>
                  <a:srgbClr val="00B0F0"/>
                </a:solidFill>
                <a:latin typeface="Avenir Next LT Pro"/>
                <a:ea typeface="Verdana"/>
              </a:rPr>
              <a:t>                      </a:t>
            </a:r>
          </a:p>
          <a:p>
            <a:pPr defTabSz="829544">
              <a:lnSpc>
                <a:spcPct val="250000"/>
              </a:lnSpc>
              <a:defRPr sz="1800" b="0" i="0" u="none" strike="noStrike" kern="0" cap="none" spc="0" baseline="0">
                <a:solidFill>
                  <a:srgbClr val="000000"/>
                </a:solidFill>
                <a:uFillTx/>
              </a:defRPr>
            </a:pPr>
            <a:r>
              <a:rPr lang="fr-FR" sz="3200" b="1" dirty="0">
                <a:solidFill>
                  <a:srgbClr val="00B0F0"/>
                </a:solidFill>
                <a:latin typeface="Avenir Next LT Pro"/>
                <a:ea typeface="Verdana"/>
              </a:rPr>
              <a:t>Seule solution : MFCD  </a:t>
            </a:r>
          </a:p>
          <a:p>
            <a:pPr algn="ctr" defTabSz="829544">
              <a:lnSpc>
                <a:spcPct val="250000"/>
              </a:lnSpc>
              <a:defRPr sz="1800" b="0" i="0" u="none" strike="noStrike" kern="0" cap="none" spc="0" baseline="0">
                <a:solidFill>
                  <a:srgbClr val="000000"/>
                </a:solidFill>
                <a:uFillTx/>
              </a:defRPr>
            </a:pPr>
            <a:r>
              <a:rPr lang="fr-FR" sz="3200" b="1" dirty="0">
                <a:latin typeface="Avenir Next LT Pro"/>
                <a:ea typeface="Verdana"/>
              </a:rPr>
              <a:t>En effet : Seule la </a:t>
            </a:r>
            <a:r>
              <a:rPr lang="fr-FR" sz="3200" b="1" dirty="0">
                <a:solidFill>
                  <a:srgbClr val="0070C0"/>
                </a:solidFill>
                <a:latin typeface="Avenir Next LT Pro"/>
                <a:ea typeface="Verdana"/>
              </a:rPr>
              <a:t>carte circulation </a:t>
            </a:r>
            <a:r>
              <a:rPr lang="fr-FR" sz="3200" b="1" u="sng" dirty="0">
                <a:solidFill>
                  <a:srgbClr val="0070C0"/>
                </a:solidFill>
                <a:latin typeface="Avenir Next LT Pro"/>
                <a:ea typeface="Verdana"/>
              </a:rPr>
              <a:t>digitale</a:t>
            </a:r>
            <a:r>
              <a:rPr lang="fr-FR" sz="3200" b="1" dirty="0">
                <a:latin typeface="Avenir Next LT Pro"/>
                <a:ea typeface="Verdana"/>
              </a:rPr>
              <a:t> disponible sur l’application Internet sera valable.</a:t>
            </a:r>
          </a:p>
        </p:txBody>
      </p:sp>
      <p:sp>
        <p:nvSpPr>
          <p:cNvPr id="2" name="Flèche : droite 1">
            <a:extLst>
              <a:ext uri="{FF2B5EF4-FFF2-40B4-BE49-F238E27FC236}">
                <a16:creationId xmlns:a16="http://schemas.microsoft.com/office/drawing/2014/main" id="{C1B2F27C-2C9E-428F-8670-1FF24B15BD35}"/>
              </a:ext>
            </a:extLst>
          </p:cNvPr>
          <p:cNvSpPr/>
          <p:nvPr/>
        </p:nvSpPr>
        <p:spPr>
          <a:xfrm>
            <a:off x="5651983" y="3847791"/>
            <a:ext cx="1988267" cy="309514"/>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Image 14">
            <a:extLst>
              <a:ext uri="{FF2B5EF4-FFF2-40B4-BE49-F238E27FC236}">
                <a16:creationId xmlns:a16="http://schemas.microsoft.com/office/drawing/2014/main" id="{990E0F7B-EE37-3040-B27F-8416C512F5A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5379" t="4534" b="5752"/>
          <a:stretch/>
        </p:blipFill>
        <p:spPr>
          <a:xfrm>
            <a:off x="8325778" y="3390864"/>
            <a:ext cx="1195726" cy="1165200"/>
          </a:xfrm>
          <a:prstGeom prst="rect">
            <a:avLst/>
          </a:prstGeom>
        </p:spPr>
      </p:pic>
      <p:pic>
        <p:nvPicPr>
          <p:cNvPr id="5" name="Image 9" descr="Une image contenant texte, signe, clipart, graphiques vectoriels&#10;&#10;Description générée automatiquement">
            <a:extLst>
              <a:ext uri="{FF2B5EF4-FFF2-40B4-BE49-F238E27FC236}">
                <a16:creationId xmlns:a16="http://schemas.microsoft.com/office/drawing/2014/main" id="{ACF0BB58-2252-0748-9200-9928739BF4E1}"/>
              </a:ext>
            </a:extLst>
          </p:cNvPr>
          <p:cNvPicPr>
            <a:picLocks noChangeAspect="1"/>
          </p:cNvPicPr>
          <p:nvPr/>
        </p:nvPicPr>
        <p:blipFill>
          <a:blip r:embed="rId3"/>
          <a:stretch>
            <a:fillRect/>
          </a:stretch>
        </p:blipFill>
        <p:spPr>
          <a:xfrm>
            <a:off x="6975151" y="2193835"/>
            <a:ext cx="1125335" cy="905710"/>
          </a:xfrm>
          <a:prstGeom prst="rect">
            <a:avLst/>
          </a:prstGeom>
        </p:spPr>
      </p:pic>
      <p:pic>
        <p:nvPicPr>
          <p:cNvPr id="6" name="Image 5" descr="Une image contenant texte, journal, reçu, capture d’écran&#10;&#10;Description générée automatiquement">
            <a:extLst>
              <a:ext uri="{FF2B5EF4-FFF2-40B4-BE49-F238E27FC236}">
                <a16:creationId xmlns:a16="http://schemas.microsoft.com/office/drawing/2014/main" id="{279EACE8-EF32-BB41-9A18-EC3BBF0D1152}"/>
              </a:ext>
            </a:extLst>
          </p:cNvPr>
          <p:cNvPicPr>
            <a:picLocks noChangeAspect="1"/>
          </p:cNvPicPr>
          <p:nvPr/>
        </p:nvPicPr>
        <p:blipFill>
          <a:blip r:embed="rId4"/>
          <a:stretch>
            <a:fillRect/>
          </a:stretch>
        </p:blipFill>
        <p:spPr>
          <a:xfrm>
            <a:off x="3515597" y="2075580"/>
            <a:ext cx="1988267" cy="1349602"/>
          </a:xfrm>
          <a:prstGeom prst="rect">
            <a:avLst/>
          </a:prstGeom>
        </p:spPr>
      </p:pic>
      <p:sp>
        <p:nvSpPr>
          <p:cNvPr id="7" name="Signe de multiplication 8">
            <a:extLst>
              <a:ext uri="{FF2B5EF4-FFF2-40B4-BE49-F238E27FC236}">
                <a16:creationId xmlns:a16="http://schemas.microsoft.com/office/drawing/2014/main" id="{183DDBDD-DB07-BDFF-DF0D-2C7403954180}"/>
              </a:ext>
            </a:extLst>
          </p:cNvPr>
          <p:cNvSpPr/>
          <p:nvPr/>
        </p:nvSpPr>
        <p:spPr>
          <a:xfrm>
            <a:off x="3017744" y="2193835"/>
            <a:ext cx="995705" cy="1113092"/>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682079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Une image contenant texte, journal, reçu, capture d’écran&#10;&#10;Description générée automatiquement">
            <a:extLst>
              <a:ext uri="{FF2B5EF4-FFF2-40B4-BE49-F238E27FC236}">
                <a16:creationId xmlns:a16="http://schemas.microsoft.com/office/drawing/2014/main" id="{EA5A4873-AAA7-488A-A505-A4433E940CFA}"/>
              </a:ext>
            </a:extLst>
          </p:cNvPr>
          <p:cNvPicPr>
            <a:picLocks noChangeAspect="1"/>
          </p:cNvPicPr>
          <p:nvPr/>
        </p:nvPicPr>
        <p:blipFill>
          <a:blip r:embed="rId2"/>
          <a:stretch>
            <a:fillRect/>
          </a:stretch>
        </p:blipFill>
        <p:spPr>
          <a:xfrm>
            <a:off x="404979" y="3201392"/>
            <a:ext cx="3940321" cy="2674622"/>
          </a:xfrm>
          <a:prstGeom prst="rect">
            <a:avLst/>
          </a:prstGeom>
        </p:spPr>
      </p:pic>
      <p:pic>
        <p:nvPicPr>
          <p:cNvPr id="5" name="Image 5" descr="Une image contenant texte&#10;&#10;Description générée automatiquement">
            <a:extLst>
              <a:ext uri="{FF2B5EF4-FFF2-40B4-BE49-F238E27FC236}">
                <a16:creationId xmlns:a16="http://schemas.microsoft.com/office/drawing/2014/main" id="{76A154B1-6750-4045-B6E5-E7867384333F}"/>
              </a:ext>
            </a:extLst>
          </p:cNvPr>
          <p:cNvPicPr>
            <a:picLocks noChangeAspect="1"/>
          </p:cNvPicPr>
          <p:nvPr/>
        </p:nvPicPr>
        <p:blipFill>
          <a:blip r:embed="rId3"/>
          <a:stretch>
            <a:fillRect/>
          </a:stretch>
        </p:blipFill>
        <p:spPr>
          <a:xfrm>
            <a:off x="6264584" y="2943578"/>
            <a:ext cx="4622334" cy="3190249"/>
          </a:xfrm>
          <a:prstGeom prst="rect">
            <a:avLst/>
          </a:prstGeom>
        </p:spPr>
      </p:pic>
      <p:sp>
        <p:nvSpPr>
          <p:cNvPr id="14" name="ZoneTexte 1">
            <a:extLst>
              <a:ext uri="{FF2B5EF4-FFF2-40B4-BE49-F238E27FC236}">
                <a16:creationId xmlns:a16="http://schemas.microsoft.com/office/drawing/2014/main" id="{431C0AAB-58FC-479A-8E03-DB965C1D6C32}"/>
              </a:ext>
            </a:extLst>
          </p:cNvPr>
          <p:cNvSpPr txBox="1"/>
          <p:nvPr/>
        </p:nvSpPr>
        <p:spPr>
          <a:xfrm rot="10800000" flipV="1">
            <a:off x="322097" y="736022"/>
            <a:ext cx="3741683" cy="461665"/>
          </a:xfrm>
          <a:prstGeom prst="rect">
            <a:avLst/>
          </a:prstGeom>
          <a:solidFill>
            <a:schemeClr val="accent1"/>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solidFill>
                  <a:srgbClr val="FFFFFF"/>
                </a:solidFill>
                <a:latin typeface="Avenir Next LT Pro"/>
                <a:cs typeface="Calibri"/>
              </a:rPr>
              <a:t>Jusqu'à fin 2022 </a:t>
            </a:r>
          </a:p>
        </p:txBody>
      </p:sp>
      <p:sp>
        <p:nvSpPr>
          <p:cNvPr id="15" name="ZoneTexte 1">
            <a:extLst>
              <a:ext uri="{FF2B5EF4-FFF2-40B4-BE49-F238E27FC236}">
                <a16:creationId xmlns:a16="http://schemas.microsoft.com/office/drawing/2014/main" id="{8559EC9C-777C-4E60-9C1D-74B2098AC24E}"/>
              </a:ext>
            </a:extLst>
          </p:cNvPr>
          <p:cNvSpPr txBox="1"/>
          <p:nvPr/>
        </p:nvSpPr>
        <p:spPr>
          <a:xfrm>
            <a:off x="5345274" y="551357"/>
            <a:ext cx="5912117" cy="830997"/>
          </a:xfrm>
          <a:prstGeom prst="rect">
            <a:avLst/>
          </a:prstGeom>
          <a:solidFill>
            <a:srgbClr val="00B050"/>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400" dirty="0">
                <a:solidFill>
                  <a:srgbClr val="FFFFFF"/>
                </a:solidFill>
                <a:latin typeface="Avenir Next LT Pro"/>
                <a:cs typeface="Calibri"/>
              </a:rPr>
              <a:t>À partir de 2023, la carte de circulation sera sur Internet :</a:t>
            </a:r>
          </a:p>
        </p:txBody>
      </p:sp>
      <p:sp>
        <p:nvSpPr>
          <p:cNvPr id="3" name="Flèche : haut 7">
            <a:extLst>
              <a:ext uri="{FF2B5EF4-FFF2-40B4-BE49-F238E27FC236}">
                <a16:creationId xmlns:a16="http://schemas.microsoft.com/office/drawing/2014/main" id="{F8F24D14-BB09-4E1D-3DC5-3F30179EC778}"/>
              </a:ext>
            </a:extLst>
          </p:cNvPr>
          <p:cNvSpPr/>
          <p:nvPr/>
        </p:nvSpPr>
        <p:spPr>
          <a:xfrm rot="10800000">
            <a:off x="1413443" y="1523469"/>
            <a:ext cx="546537" cy="1376855"/>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Flèche : haut 7">
            <a:extLst>
              <a:ext uri="{FF2B5EF4-FFF2-40B4-BE49-F238E27FC236}">
                <a16:creationId xmlns:a16="http://schemas.microsoft.com/office/drawing/2014/main" id="{49100A4D-A9A7-435E-B525-C6944F05BE32}"/>
              </a:ext>
            </a:extLst>
          </p:cNvPr>
          <p:cNvSpPr/>
          <p:nvPr/>
        </p:nvSpPr>
        <p:spPr>
          <a:xfrm rot="10800000">
            <a:off x="8301332" y="1566725"/>
            <a:ext cx="519871" cy="1376853"/>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66095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8C2F8531-1226-A248-8AFE-07F0210CADC6}"/>
              </a:ext>
            </a:extLst>
          </p:cNvPr>
          <p:cNvSpPr>
            <a:spLocks noGrp="1"/>
          </p:cNvSpPr>
          <p:nvPr>
            <p:ph type="sldNum" sz="quarter" idx="12"/>
          </p:nvPr>
        </p:nvSpPr>
        <p:spPr/>
        <p:txBody>
          <a:bodyPr/>
          <a:lstStyle/>
          <a:p>
            <a:fld id="{69E57DC2-970A-4B3E-BB1C-7A09969E49DF}" type="slidenum">
              <a:rPr lang="en-US" smtClean="0"/>
              <a:t>3</a:t>
            </a:fld>
            <a:endParaRPr lang="en-US" dirty="0"/>
          </a:p>
        </p:txBody>
      </p:sp>
      <p:sp>
        <p:nvSpPr>
          <p:cNvPr id="6" name="ZoneTexte 5">
            <a:extLst>
              <a:ext uri="{FF2B5EF4-FFF2-40B4-BE49-F238E27FC236}">
                <a16:creationId xmlns:a16="http://schemas.microsoft.com/office/drawing/2014/main" id="{4756010A-59E3-47D2-84D7-6469DB834C34}"/>
              </a:ext>
            </a:extLst>
          </p:cNvPr>
          <p:cNvSpPr txBox="1"/>
          <p:nvPr/>
        </p:nvSpPr>
        <p:spPr>
          <a:xfrm>
            <a:off x="578069" y="326117"/>
            <a:ext cx="11004331" cy="553998"/>
          </a:xfrm>
          <a:prstGeom prst="rect">
            <a:avLst/>
          </a:prstGeom>
          <a:noFill/>
        </p:spPr>
        <p:txBody>
          <a:bodyPr wrap="square">
            <a:spAutoFit/>
          </a:bodyPr>
          <a:lstStyle/>
          <a:p>
            <a:pPr algn="ctr"/>
            <a:r>
              <a:rPr lang="fr-FR" sz="3000" b="1" dirty="0">
                <a:solidFill>
                  <a:srgbClr val="0070C0"/>
                </a:solidFill>
                <a:latin typeface="+mj-lt"/>
                <a:ea typeface="+mj-ea"/>
                <a:cs typeface="+mj-cs"/>
              </a:rPr>
              <a:t>Les Facilités de Circulation dans un monde connecté !</a:t>
            </a:r>
          </a:p>
        </p:txBody>
      </p:sp>
      <p:sp>
        <p:nvSpPr>
          <p:cNvPr id="8" name="ZoneTexte 7">
            <a:extLst>
              <a:ext uri="{FF2B5EF4-FFF2-40B4-BE49-F238E27FC236}">
                <a16:creationId xmlns:a16="http://schemas.microsoft.com/office/drawing/2014/main" id="{C15FE59A-2320-414C-8449-96EFF4EA23BC}"/>
              </a:ext>
            </a:extLst>
          </p:cNvPr>
          <p:cNvSpPr txBox="1"/>
          <p:nvPr/>
        </p:nvSpPr>
        <p:spPr>
          <a:xfrm>
            <a:off x="140677" y="889843"/>
            <a:ext cx="11448292" cy="5324535"/>
          </a:xfrm>
          <a:prstGeom prst="rect">
            <a:avLst/>
          </a:prstGeom>
          <a:noFill/>
        </p:spPr>
        <p:txBody>
          <a:bodyPr wrap="square">
            <a:spAutoFit/>
          </a:bodyPr>
          <a:lstStyle/>
          <a:p>
            <a:pPr>
              <a:defRPr/>
            </a:pPr>
            <a:br>
              <a:rPr lang="fr-FR" sz="2400" b="1" dirty="0">
                <a:solidFill>
                  <a:srgbClr val="00B050"/>
                </a:solidFill>
              </a:rPr>
            </a:br>
            <a:r>
              <a:rPr lang="fr-FR" sz="4000" b="1" dirty="0">
                <a:solidFill>
                  <a:srgbClr val="FF0000"/>
                </a:solidFill>
              </a:rPr>
              <a:t>Un constat : </a:t>
            </a:r>
            <a:r>
              <a:rPr lang="fr-FR" sz="2400" b="1" dirty="0">
                <a:solidFill>
                  <a:schemeClr val="tx1"/>
                </a:solidFill>
              </a:rPr>
              <a:t>Les bénéficiaires non connectés Internet perdent de l’autonomie </a:t>
            </a:r>
            <a:r>
              <a:rPr lang="fr-FR" sz="2400" b="1" dirty="0"/>
              <a:t>dans deux situations :</a:t>
            </a:r>
          </a:p>
          <a:p>
            <a:pPr>
              <a:defRPr/>
            </a:pPr>
            <a:endParaRPr lang="fr-FR" sz="2400" dirty="0"/>
          </a:p>
          <a:p>
            <a:pPr marL="742950" lvl="1" indent="-285750">
              <a:buFont typeface="Wingdings" pitchFamily="2" charset="2"/>
              <a:buChar char="v"/>
              <a:defRPr/>
            </a:pPr>
            <a:r>
              <a:rPr lang="fr-FR" sz="2400" b="1" dirty="0">
                <a:solidFill>
                  <a:srgbClr val="0070C0"/>
                </a:solidFill>
              </a:rPr>
              <a:t>La dématérialisation des FC </a:t>
            </a:r>
            <a:r>
              <a:rPr lang="fr-FR" sz="2400" dirty="0">
                <a:solidFill>
                  <a:srgbClr val="0070C0"/>
                </a:solidFill>
              </a:rPr>
              <a:t>(</a:t>
            </a:r>
            <a:r>
              <a:rPr lang="fr-FR" sz="2400" b="1" dirty="0"/>
              <a:t>Application MFCD</a:t>
            </a:r>
            <a:r>
              <a:rPr lang="fr-FR" sz="2400" dirty="0"/>
              <a:t>) ;</a:t>
            </a:r>
          </a:p>
          <a:p>
            <a:pPr lvl="1">
              <a:defRPr/>
            </a:pPr>
            <a:endParaRPr lang="fr-FR" sz="2400" dirty="0"/>
          </a:p>
          <a:p>
            <a:pPr marL="742950" lvl="1" indent="-285750">
              <a:buFont typeface="Wingdings" pitchFamily="2" charset="2"/>
              <a:buChar char="v"/>
              <a:defRPr/>
            </a:pPr>
            <a:r>
              <a:rPr lang="fr-FR" sz="2400" b="1" dirty="0">
                <a:solidFill>
                  <a:srgbClr val="0070C0"/>
                </a:solidFill>
              </a:rPr>
              <a:t>La généralisation des réservations</a:t>
            </a:r>
            <a:r>
              <a:rPr lang="fr-FR" sz="2400" dirty="0"/>
              <a:t> et achats de titre de transport (90 %) par Internet (</a:t>
            </a:r>
            <a:r>
              <a:rPr lang="fr-FR" sz="2400" b="1" dirty="0"/>
              <a:t>SNCF Connect </a:t>
            </a:r>
            <a:r>
              <a:rPr lang="fr-FR" sz="2400" i="1" dirty="0"/>
              <a:t>(Ex-Oui SNCF)</a:t>
            </a:r>
            <a:r>
              <a:rPr lang="fr-FR" altLang="fr-FR" sz="2400" i="1" dirty="0"/>
              <a:t> </a:t>
            </a:r>
          </a:p>
          <a:p>
            <a:pPr marL="742950" lvl="1" indent="-285750">
              <a:buFont typeface="Wingdings" pitchFamily="2" charset="2"/>
              <a:buChar char="v"/>
              <a:defRPr/>
            </a:pPr>
            <a:endParaRPr lang="fr-FR" sz="2400" b="1" i="1" dirty="0">
              <a:solidFill>
                <a:schemeClr val="tx1"/>
              </a:solidFill>
            </a:endParaRPr>
          </a:p>
          <a:p>
            <a:pPr marL="742950" lvl="1" indent="-285750">
              <a:buFont typeface="Wingdings" pitchFamily="2" charset="2"/>
              <a:buChar char="v"/>
              <a:defRPr/>
            </a:pPr>
            <a:r>
              <a:rPr lang="fr-FR" sz="2400" b="1" i="1" dirty="0"/>
              <a:t>                 </a:t>
            </a:r>
          </a:p>
          <a:p>
            <a:pPr marL="742950" lvl="1" indent="-285750">
              <a:buFont typeface="Wingdings" pitchFamily="2" charset="2"/>
              <a:buChar char="v"/>
              <a:defRPr/>
            </a:pPr>
            <a:r>
              <a:rPr lang="fr-FR" sz="2400" b="1" i="1" dirty="0">
                <a:solidFill>
                  <a:schemeClr val="tx1"/>
                </a:solidFill>
              </a:rPr>
              <a:t>                                        vous informe à propos de ces deux sujets FC d’actualité !!</a:t>
            </a:r>
          </a:p>
          <a:p>
            <a:pPr lvl="1">
              <a:defRPr/>
            </a:pPr>
            <a:endParaRPr lang="fr-FR" sz="2400" b="1" dirty="0">
              <a:solidFill>
                <a:schemeClr val="tx1"/>
              </a:solidFill>
            </a:endParaRPr>
          </a:p>
          <a:p>
            <a:endParaRPr lang="fr-FR" b="1" dirty="0"/>
          </a:p>
          <a:p>
            <a:endParaRPr lang="fr-FR" dirty="0"/>
          </a:p>
        </p:txBody>
      </p:sp>
      <p:pic>
        <p:nvPicPr>
          <p:cNvPr id="11" name="Image 10">
            <a:extLst>
              <a:ext uri="{FF2B5EF4-FFF2-40B4-BE49-F238E27FC236}">
                <a16:creationId xmlns:a16="http://schemas.microsoft.com/office/drawing/2014/main" id="{3D04EE9F-435A-425B-8B97-AE99FEDAE12B}"/>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76333" y="3848405"/>
            <a:ext cx="1051560" cy="618260"/>
          </a:xfrm>
          <a:prstGeom prst="rect">
            <a:avLst/>
          </a:prstGeom>
          <a:noFill/>
          <a:ln>
            <a:noFill/>
          </a:ln>
        </p:spPr>
      </p:pic>
      <p:pic>
        <p:nvPicPr>
          <p:cNvPr id="12" name="Image 11">
            <a:extLst>
              <a:ext uri="{FF2B5EF4-FFF2-40B4-BE49-F238E27FC236}">
                <a16:creationId xmlns:a16="http://schemas.microsoft.com/office/drawing/2014/main" id="{F597236B-46A0-4E29-A0A9-36E4CB8765C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79" t="4534" b="5752"/>
          <a:stretch/>
        </p:blipFill>
        <p:spPr>
          <a:xfrm>
            <a:off x="7399645" y="2344337"/>
            <a:ext cx="870585" cy="848360"/>
          </a:xfrm>
          <a:prstGeom prst="rect">
            <a:avLst/>
          </a:prstGeom>
        </p:spPr>
      </p:pic>
      <p:pic>
        <p:nvPicPr>
          <p:cNvPr id="7" name="Image 5" descr="Une image contenant texte&#10;&#10;Description générée automatiquement">
            <a:extLst>
              <a:ext uri="{FF2B5EF4-FFF2-40B4-BE49-F238E27FC236}">
                <a16:creationId xmlns:a16="http://schemas.microsoft.com/office/drawing/2014/main" id="{4333C8F5-23C8-DA41-A788-F27EB5E38AC5}"/>
              </a:ext>
            </a:extLst>
          </p:cNvPr>
          <p:cNvPicPr>
            <a:picLocks noChangeAspect="1"/>
          </p:cNvPicPr>
          <p:nvPr/>
        </p:nvPicPr>
        <p:blipFill>
          <a:blip r:embed="rId5"/>
          <a:stretch>
            <a:fillRect/>
          </a:stretch>
        </p:blipFill>
        <p:spPr>
          <a:xfrm>
            <a:off x="1113381" y="4466665"/>
            <a:ext cx="2460136" cy="908844"/>
          </a:xfrm>
          <a:prstGeom prst="rect">
            <a:avLst/>
          </a:prstGeom>
        </p:spPr>
      </p:pic>
    </p:spTree>
    <p:extLst>
      <p:ext uri="{BB962C8B-B14F-4D97-AF65-F5344CB8AC3E}">
        <p14:creationId xmlns:p14="http://schemas.microsoft.com/office/powerpoint/2010/main" val="13878241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2AC4A26-5B5E-4739-B08C-F519E2D8D01C}"/>
              </a:ext>
            </a:extLst>
          </p:cNvPr>
          <p:cNvSpPr txBox="1"/>
          <p:nvPr/>
        </p:nvSpPr>
        <p:spPr>
          <a:xfrm>
            <a:off x="111211" y="2445841"/>
            <a:ext cx="11969577" cy="3120491"/>
          </a:xfrm>
          <a:prstGeom prst="rect">
            <a:avLst/>
          </a:prstGeom>
          <a:noFill/>
          <a:ln cap="flat">
            <a:noFill/>
          </a:ln>
        </p:spPr>
        <p:txBody>
          <a:bodyPr vert="horz" wrap="square" lIns="82953" tIns="41476" rIns="82953" bIns="41476" anchor="t" anchorCtr="0" compatLnSpc="1">
            <a:spAutoFit/>
          </a:bodyPr>
          <a:lstStyle/>
          <a:p>
            <a:pPr defTabSz="829544">
              <a:lnSpc>
                <a:spcPct val="250000"/>
              </a:lnSpc>
              <a:defRPr sz="1800" b="0" i="0" u="none" strike="noStrike" kern="0" cap="none" spc="0" baseline="0">
                <a:solidFill>
                  <a:srgbClr val="000000"/>
                </a:solidFill>
                <a:uFillTx/>
              </a:defRPr>
            </a:pPr>
            <a:r>
              <a:rPr lang="fr-FR" sz="2800" u="sng" dirty="0">
                <a:solidFill>
                  <a:srgbClr val="000000"/>
                </a:solidFill>
                <a:latin typeface="Avenir Next LT Pro"/>
                <a:ea typeface="Verdana"/>
              </a:rPr>
              <a:t>Au cours de l’automne 2022, </a:t>
            </a:r>
          </a:p>
          <a:p>
            <a:pPr defTabSz="829544">
              <a:lnSpc>
                <a:spcPct val="250000"/>
              </a:lnSpc>
              <a:defRPr sz="1800" b="0" i="0" u="none" strike="noStrike" kern="0" cap="none" spc="0" baseline="0">
                <a:solidFill>
                  <a:srgbClr val="000000"/>
                </a:solidFill>
                <a:uFillTx/>
              </a:defRPr>
            </a:pPr>
            <a:r>
              <a:rPr lang="fr-FR" sz="2800" kern="0" dirty="0">
                <a:solidFill>
                  <a:srgbClr val="000000"/>
                </a:solidFill>
                <a:latin typeface="Verdana"/>
                <a:ea typeface="Verdana"/>
                <a:cs typeface="Calibri"/>
              </a:rPr>
              <a:t>un courrier SNCF vous expliquera</a:t>
            </a:r>
          </a:p>
          <a:p>
            <a:pPr defTabSz="829544">
              <a:lnSpc>
                <a:spcPct val="250000"/>
              </a:lnSpc>
              <a:defRPr sz="1800" b="0" i="0" u="none" strike="noStrike" kern="0" cap="none" spc="0" baseline="0">
                <a:solidFill>
                  <a:srgbClr val="000000"/>
                </a:solidFill>
                <a:uFillTx/>
              </a:defRPr>
            </a:pPr>
            <a:r>
              <a:rPr lang="fr-FR" sz="2800" kern="0" dirty="0">
                <a:solidFill>
                  <a:srgbClr val="000000"/>
                </a:solidFill>
                <a:latin typeface="Verdana"/>
                <a:ea typeface="Verdana"/>
                <a:cs typeface="Calibri"/>
              </a:rPr>
              <a:t>comment faire pour finaliser la nouvelle carte de circulation.</a:t>
            </a:r>
          </a:p>
        </p:txBody>
      </p:sp>
      <p:sp>
        <p:nvSpPr>
          <p:cNvPr id="5" name="ZoneTexte 4">
            <a:extLst>
              <a:ext uri="{FF2B5EF4-FFF2-40B4-BE49-F238E27FC236}">
                <a16:creationId xmlns:a16="http://schemas.microsoft.com/office/drawing/2014/main" id="{396C3C52-8CEE-1543-8EF5-02F780627B09}"/>
              </a:ext>
            </a:extLst>
          </p:cNvPr>
          <p:cNvSpPr txBox="1"/>
          <p:nvPr/>
        </p:nvSpPr>
        <p:spPr>
          <a:xfrm>
            <a:off x="728431" y="383059"/>
            <a:ext cx="10109540" cy="2000548"/>
          </a:xfrm>
          <a:prstGeom prst="rect">
            <a:avLst/>
          </a:prstGeom>
          <a:no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sz="2800" b="1" dirty="0" err="1">
                <a:solidFill>
                  <a:srgbClr val="FF0000"/>
                </a:solidFill>
                <a:latin typeface="Avenir Next LT Pro"/>
              </a:rPr>
              <a:t>Attrention</a:t>
            </a:r>
            <a:r>
              <a:rPr lang="fr-FR" sz="2800" b="1" dirty="0">
                <a:solidFill>
                  <a:srgbClr val="FF0000"/>
                </a:solidFill>
                <a:latin typeface="Avenir Next LT Pro"/>
              </a:rPr>
              <a:t> : il y a une étape importante :</a:t>
            </a:r>
          </a:p>
          <a:p>
            <a:pPr algn="ctr"/>
            <a:endParaRPr lang="fr-FR" sz="2400" dirty="0">
              <a:solidFill>
                <a:srgbClr val="FF0000"/>
              </a:solidFill>
              <a:latin typeface="Avenir Next LT Pro"/>
            </a:endParaRPr>
          </a:p>
          <a:p>
            <a:pPr algn="ctr"/>
            <a:r>
              <a:rPr lang="fr-FR" sz="2400" dirty="0">
                <a:solidFill>
                  <a:schemeClr val="tx1"/>
                </a:solidFill>
                <a:latin typeface="Avenir Next LT Pro"/>
              </a:rPr>
              <a:t>Avant la fin de l’année 2022,</a:t>
            </a:r>
          </a:p>
          <a:p>
            <a:pPr algn="ctr"/>
            <a:r>
              <a:rPr lang="fr-FR" sz="2400" dirty="0">
                <a:solidFill>
                  <a:schemeClr val="tx1"/>
                </a:solidFill>
                <a:latin typeface="Avenir Next LT Pro"/>
              </a:rPr>
              <a:t>il faut implanter la </a:t>
            </a:r>
            <a:r>
              <a:rPr lang="fr-FR" sz="2400" b="1" dirty="0">
                <a:solidFill>
                  <a:srgbClr val="0070C0"/>
                </a:solidFill>
                <a:latin typeface="Avenir Next LT Pro"/>
              </a:rPr>
              <a:t>photo de l’ayant droit </a:t>
            </a:r>
          </a:p>
          <a:p>
            <a:pPr algn="ctr"/>
            <a:r>
              <a:rPr lang="fr-FR" sz="2400" dirty="0">
                <a:solidFill>
                  <a:schemeClr val="tx1"/>
                </a:solidFill>
                <a:latin typeface="Avenir Next LT Pro"/>
              </a:rPr>
              <a:t>sur la carte de circulation digitalisée</a:t>
            </a:r>
          </a:p>
        </p:txBody>
      </p:sp>
      <p:pic>
        <p:nvPicPr>
          <p:cNvPr id="6" name="Image 5" descr="Une image contenant texte&#10;&#10;Description générée automatiquement">
            <a:extLst>
              <a:ext uri="{FF2B5EF4-FFF2-40B4-BE49-F238E27FC236}">
                <a16:creationId xmlns:a16="http://schemas.microsoft.com/office/drawing/2014/main" id="{8DFB6299-2D55-283A-B909-5A0AADDBE88A}"/>
              </a:ext>
            </a:extLst>
          </p:cNvPr>
          <p:cNvPicPr>
            <a:picLocks noChangeAspect="1"/>
          </p:cNvPicPr>
          <p:nvPr/>
        </p:nvPicPr>
        <p:blipFill>
          <a:blip r:embed="rId2"/>
          <a:stretch>
            <a:fillRect/>
          </a:stretch>
        </p:blipFill>
        <p:spPr>
          <a:xfrm>
            <a:off x="7945394" y="2445841"/>
            <a:ext cx="4009462" cy="2534264"/>
          </a:xfrm>
          <a:prstGeom prst="rect">
            <a:avLst/>
          </a:prstGeom>
        </p:spPr>
      </p:pic>
      <p:sp>
        <p:nvSpPr>
          <p:cNvPr id="4" name="Flèche : haut 7">
            <a:extLst>
              <a:ext uri="{FF2B5EF4-FFF2-40B4-BE49-F238E27FC236}">
                <a16:creationId xmlns:a16="http://schemas.microsoft.com/office/drawing/2014/main" id="{845F1C6B-64FF-8AD6-5782-43ACF0BC0587}"/>
              </a:ext>
            </a:extLst>
          </p:cNvPr>
          <p:cNvSpPr/>
          <p:nvPr/>
        </p:nvSpPr>
        <p:spPr>
          <a:xfrm rot="7435479" flipH="1">
            <a:off x="9955030" y="1192254"/>
            <a:ext cx="182609" cy="2677530"/>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5128321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2AC4A26-5B5E-4739-B08C-F519E2D8D01C}"/>
              </a:ext>
            </a:extLst>
          </p:cNvPr>
          <p:cNvSpPr txBox="1"/>
          <p:nvPr/>
        </p:nvSpPr>
        <p:spPr>
          <a:xfrm>
            <a:off x="684814" y="157875"/>
            <a:ext cx="11507186" cy="6700125"/>
          </a:xfrm>
          <a:prstGeom prst="rect">
            <a:avLst/>
          </a:prstGeom>
          <a:noFill/>
          <a:ln cap="flat">
            <a:noFill/>
          </a:ln>
        </p:spPr>
        <p:txBody>
          <a:bodyPr vert="horz" wrap="square" lIns="82953" tIns="41476" rIns="82953" bIns="41476" anchor="t" anchorCtr="0" compatLnSpc="1">
            <a:spAutoFit/>
          </a:bodyPr>
          <a:lstStyle/>
          <a:p>
            <a:pPr defTabSz="829544">
              <a:lnSpc>
                <a:spcPct val="250000"/>
              </a:lnSpc>
              <a:defRPr sz="1800" b="0" i="0" u="none" strike="noStrike" kern="0" cap="none" spc="0" baseline="0">
                <a:solidFill>
                  <a:srgbClr val="000000"/>
                </a:solidFill>
                <a:uFillTx/>
              </a:defRPr>
            </a:pPr>
            <a:r>
              <a:rPr lang="fr-FR" sz="3200" dirty="0">
                <a:solidFill>
                  <a:srgbClr val="000000"/>
                </a:solidFill>
                <a:latin typeface="Avenir Next LT Pro"/>
                <a:ea typeface="Verdana"/>
              </a:rPr>
              <a:t>Que dit ce courrier ?</a:t>
            </a:r>
          </a:p>
          <a:p>
            <a:pPr algn="ctr" defTabSz="829544">
              <a:lnSpc>
                <a:spcPct val="250000"/>
              </a:lnSpc>
              <a:defRPr sz="1800" b="0" i="0" u="none" strike="noStrike" kern="0" cap="none" spc="0" baseline="0">
                <a:solidFill>
                  <a:srgbClr val="000000"/>
                </a:solidFill>
                <a:uFillTx/>
              </a:defRPr>
            </a:pPr>
            <a:r>
              <a:rPr lang="fr-FR" sz="2000" dirty="0">
                <a:solidFill>
                  <a:srgbClr val="000000"/>
                </a:solidFill>
                <a:latin typeface="Avenir Next LT Pro"/>
                <a:ea typeface="Verdana"/>
              </a:rPr>
              <a:t> </a:t>
            </a:r>
            <a:r>
              <a:rPr lang="fr-FR" sz="2400" b="1" dirty="0">
                <a:solidFill>
                  <a:srgbClr val="0070C0"/>
                </a:solidFill>
                <a:latin typeface="Avenir Next LT Pro"/>
                <a:ea typeface="Verdana"/>
              </a:rPr>
              <a:t>Si je suis connecté à Internet </a:t>
            </a:r>
          </a:p>
          <a:p>
            <a:pPr algn="ctr" defTabSz="829544">
              <a:lnSpc>
                <a:spcPct val="250000"/>
              </a:lnSpc>
              <a:defRPr sz="1800" b="0" i="0" u="none" strike="noStrike" kern="0" cap="none" spc="0" baseline="0">
                <a:solidFill>
                  <a:srgbClr val="000000"/>
                </a:solidFill>
                <a:uFillTx/>
              </a:defRPr>
            </a:pPr>
            <a:r>
              <a:rPr lang="fr-FR" sz="2400" b="1" dirty="0">
                <a:solidFill>
                  <a:srgbClr val="0070C0"/>
                </a:solidFill>
                <a:latin typeface="Avenir Next LT Pro"/>
                <a:ea typeface="Verdana"/>
              </a:rPr>
              <a:t>ou si j’ai délégué la gestion de mon compte MFCD : </a:t>
            </a:r>
          </a:p>
          <a:p>
            <a:pPr algn="ctr" defTabSz="829544">
              <a:lnSpc>
                <a:spcPct val="250000"/>
              </a:lnSpc>
              <a:defRPr sz="1800" b="0" i="0" u="none" strike="noStrike" kern="0" cap="none" spc="0" baseline="0">
                <a:solidFill>
                  <a:srgbClr val="000000"/>
                </a:solidFill>
                <a:uFillTx/>
              </a:defRPr>
            </a:pPr>
            <a:r>
              <a:rPr lang="fr-FR" sz="2400" dirty="0">
                <a:solidFill>
                  <a:srgbClr val="000000"/>
                </a:solidFill>
                <a:latin typeface="Avenir Next LT Pro"/>
                <a:ea typeface="Verdana"/>
              </a:rPr>
              <a:t>L’application MFCD installée sur ordinateur ou smartphone place facilement la photo sur la carte de circulation digitalisée, Rubrique « Mes justificatifs ». </a:t>
            </a:r>
          </a:p>
          <a:p>
            <a:pPr algn="ctr" defTabSz="829544">
              <a:lnSpc>
                <a:spcPct val="250000"/>
              </a:lnSpc>
              <a:defRPr sz="1800" b="0" i="0" u="none" strike="noStrike" kern="0" cap="none" spc="0" baseline="0">
                <a:solidFill>
                  <a:srgbClr val="000000"/>
                </a:solidFill>
                <a:uFillTx/>
              </a:defRPr>
            </a:pPr>
            <a:r>
              <a:rPr lang="fr-FR" sz="2400" dirty="0">
                <a:solidFill>
                  <a:srgbClr val="000000"/>
                </a:solidFill>
                <a:latin typeface="Avenir Next LT Pro"/>
                <a:ea typeface="Verdana"/>
              </a:rPr>
              <a:t>(Voir le journal FGRCF « Le Cheminot Retraité » de juin 2022)    </a:t>
            </a:r>
            <a:endParaRPr lang="fr-FR" sz="2400" b="1" dirty="0">
              <a:solidFill>
                <a:srgbClr val="FF0000"/>
              </a:solidFill>
              <a:latin typeface="Avenir Next LT Pro"/>
              <a:ea typeface="Verdana"/>
            </a:endParaRPr>
          </a:p>
          <a:p>
            <a:pPr defTabSz="829544">
              <a:lnSpc>
                <a:spcPct val="250000"/>
              </a:lnSpc>
              <a:defRPr sz="1800" b="0" i="0" u="none" strike="noStrike" kern="0" cap="none" spc="0" baseline="0">
                <a:solidFill>
                  <a:srgbClr val="000000"/>
                </a:solidFill>
                <a:uFillTx/>
              </a:defRPr>
            </a:pPr>
            <a:endParaRPr lang="fr-FR" sz="2400" dirty="0">
              <a:solidFill>
                <a:srgbClr val="000000"/>
              </a:solidFill>
              <a:latin typeface="Avenir Next LT Pro"/>
              <a:ea typeface="Verdana"/>
            </a:endParaRPr>
          </a:p>
        </p:txBody>
      </p:sp>
    </p:spTree>
    <p:extLst>
      <p:ext uri="{BB962C8B-B14F-4D97-AF65-F5344CB8AC3E}">
        <p14:creationId xmlns:p14="http://schemas.microsoft.com/office/powerpoint/2010/main" val="11385499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8">
            <a:extLst>
              <a:ext uri="{FF2B5EF4-FFF2-40B4-BE49-F238E27FC236}">
                <a16:creationId xmlns:a16="http://schemas.microsoft.com/office/drawing/2014/main" id="{D25E45E5-EF3A-7349-A88C-9AECEC83224A}"/>
              </a:ext>
            </a:extLst>
          </p:cNvPr>
          <p:cNvSpPr txBox="1"/>
          <p:nvPr/>
        </p:nvSpPr>
        <p:spPr>
          <a:xfrm>
            <a:off x="823987" y="1466662"/>
            <a:ext cx="10176327" cy="3592415"/>
          </a:xfrm>
          <a:prstGeom prst="rect">
            <a:avLst/>
          </a:prstGeom>
          <a:noFill/>
          <a:ln w="28575" cap="flat">
            <a:solidFill>
              <a:srgbClr val="FF0000"/>
            </a:solidFill>
            <a:prstDash val="solid"/>
            <a:miter/>
          </a:ln>
        </p:spPr>
        <p:txBody>
          <a:bodyPr vert="horz" wrap="square" lIns="82953" tIns="41476" rIns="82953" bIns="41476" anchor="t" anchorCtr="1" compatLnSpc="1">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44">
              <a:defRPr sz="1800" b="0" i="0" u="none" strike="noStrike" kern="0" cap="none" spc="0" baseline="0">
                <a:solidFill>
                  <a:srgbClr val="000000"/>
                </a:solidFill>
                <a:uFillTx/>
              </a:defRPr>
            </a:pPr>
            <a:r>
              <a:rPr lang="fr-FR" sz="3600" dirty="0">
                <a:solidFill>
                  <a:srgbClr val="FF0000"/>
                </a:solidFill>
                <a:latin typeface="Cooper Black"/>
                <a:cs typeface="Calibri"/>
              </a:rPr>
              <a:t>    MAIS </a:t>
            </a:r>
            <a:r>
              <a:rPr lang="fr-FR" sz="3200" dirty="0">
                <a:solidFill>
                  <a:srgbClr val="FF0000"/>
                </a:solidFill>
                <a:latin typeface="Cooper Black"/>
                <a:cs typeface="Calibri"/>
              </a:rPr>
              <a:t>je n'ai pas d'ordinateur à la maison</a:t>
            </a:r>
          </a:p>
          <a:p>
            <a:pPr algn="ctr" defTabSz="829544">
              <a:defRPr sz="1800" b="0" i="0" u="none" strike="noStrike" kern="0" cap="none" spc="0" baseline="0">
                <a:solidFill>
                  <a:srgbClr val="000000"/>
                </a:solidFill>
                <a:uFillTx/>
              </a:defRPr>
            </a:pPr>
            <a:endParaRPr lang="fr-FR" sz="3200" dirty="0">
              <a:latin typeface="Cooper Black"/>
              <a:cs typeface="Calibri"/>
            </a:endParaRPr>
          </a:p>
          <a:p>
            <a:pPr algn="ctr" defTabSz="829544">
              <a:defRPr sz="1800" b="0" i="0" u="none" strike="noStrike" kern="0" cap="none" spc="0" baseline="0">
                <a:solidFill>
                  <a:srgbClr val="000000"/>
                </a:solidFill>
                <a:uFillTx/>
              </a:defRPr>
            </a:pPr>
            <a:r>
              <a:rPr lang="fr-FR" sz="3200" dirty="0">
                <a:latin typeface="Cooper Black"/>
                <a:cs typeface="Calibri"/>
              </a:rPr>
              <a:t>Je ne sais pas comment intégrer </a:t>
            </a:r>
          </a:p>
          <a:p>
            <a:pPr algn="ctr" defTabSz="829544">
              <a:defRPr sz="1800" b="0" i="0" u="none" strike="noStrike" kern="0" cap="none" spc="0" baseline="0">
                <a:solidFill>
                  <a:srgbClr val="000000"/>
                </a:solidFill>
                <a:uFillTx/>
              </a:defRPr>
            </a:pPr>
            <a:endParaRPr lang="fr-FR" sz="3200" dirty="0">
              <a:latin typeface="Cooper Black"/>
              <a:cs typeface="Calibri"/>
            </a:endParaRPr>
          </a:p>
          <a:p>
            <a:pPr algn="ctr" defTabSz="829544">
              <a:defRPr sz="1800" b="0" i="0" u="none" strike="noStrike" kern="0" cap="none" spc="0" baseline="0">
                <a:solidFill>
                  <a:srgbClr val="000000"/>
                </a:solidFill>
                <a:uFillTx/>
              </a:defRPr>
            </a:pPr>
            <a:r>
              <a:rPr lang="fr-FR" sz="3200" dirty="0">
                <a:latin typeface="Cooper Black"/>
                <a:cs typeface="Calibri"/>
              </a:rPr>
              <a:t>ma photo d’identité </a:t>
            </a:r>
          </a:p>
          <a:p>
            <a:pPr algn="ctr" defTabSz="829544">
              <a:defRPr sz="1800" b="0" i="0" u="none" strike="noStrike" kern="0" cap="none" spc="0" baseline="0">
                <a:solidFill>
                  <a:srgbClr val="000000"/>
                </a:solidFill>
                <a:uFillTx/>
              </a:defRPr>
            </a:pPr>
            <a:endParaRPr lang="fr-FR" sz="3200" dirty="0">
              <a:latin typeface="Cooper Black"/>
              <a:cs typeface="Calibri"/>
            </a:endParaRPr>
          </a:p>
          <a:p>
            <a:pPr algn="ctr" defTabSz="829544">
              <a:defRPr sz="1800" b="0" i="0" u="none" strike="noStrike" kern="0" cap="none" spc="0" baseline="0">
                <a:solidFill>
                  <a:srgbClr val="000000"/>
                </a:solidFill>
                <a:uFillTx/>
              </a:defRPr>
            </a:pPr>
            <a:r>
              <a:rPr lang="fr-FR" sz="3200" dirty="0">
                <a:latin typeface="Cooper Black"/>
                <a:cs typeface="Calibri"/>
              </a:rPr>
              <a:t>sur ma future carte de circulation digitalisée !!</a:t>
            </a:r>
          </a:p>
        </p:txBody>
      </p:sp>
    </p:spTree>
    <p:extLst>
      <p:ext uri="{BB962C8B-B14F-4D97-AF65-F5344CB8AC3E}">
        <p14:creationId xmlns:p14="http://schemas.microsoft.com/office/powerpoint/2010/main" val="39337727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2AC4A26-5B5E-4739-B08C-F519E2D8D01C}"/>
              </a:ext>
            </a:extLst>
          </p:cNvPr>
          <p:cNvSpPr txBox="1"/>
          <p:nvPr/>
        </p:nvSpPr>
        <p:spPr>
          <a:xfrm>
            <a:off x="684814" y="226319"/>
            <a:ext cx="11507186" cy="4105119"/>
          </a:xfrm>
          <a:prstGeom prst="rect">
            <a:avLst/>
          </a:prstGeom>
          <a:noFill/>
          <a:ln cap="flat">
            <a:noFill/>
          </a:ln>
        </p:spPr>
        <p:txBody>
          <a:bodyPr vert="horz" wrap="square" lIns="82953" tIns="41476" rIns="82953" bIns="41476" anchor="t" anchorCtr="0" compatLnSpc="1">
            <a:spAutoFit/>
          </a:bodyPr>
          <a:lstStyle/>
          <a:p>
            <a:pPr algn="ctr" defTabSz="829544">
              <a:lnSpc>
                <a:spcPct val="250000"/>
              </a:lnSpc>
              <a:defRPr sz="1800" b="0" i="0" u="none" strike="noStrike" kern="0" cap="none" spc="0" baseline="0">
                <a:solidFill>
                  <a:srgbClr val="000000"/>
                </a:solidFill>
                <a:uFillTx/>
              </a:defRPr>
            </a:pPr>
            <a:r>
              <a:rPr lang="fr-FR" sz="2800" b="1" dirty="0">
                <a:solidFill>
                  <a:srgbClr val="FF0000"/>
                </a:solidFill>
                <a:latin typeface="Avenir Next LT Pro"/>
                <a:ea typeface="Verdana"/>
              </a:rPr>
              <a:t>SI je ne suis pas connectés à Internet </a:t>
            </a:r>
            <a:r>
              <a:rPr lang="fr-FR" sz="2800" kern="0" dirty="0">
                <a:solidFill>
                  <a:srgbClr val="FF0000"/>
                </a:solidFill>
                <a:latin typeface="Verdana"/>
                <a:ea typeface="Verdana"/>
                <a:cs typeface="Calibri"/>
              </a:rPr>
              <a:t>?</a:t>
            </a:r>
            <a:r>
              <a:rPr lang="fr-FR" sz="2000" dirty="0">
                <a:solidFill>
                  <a:srgbClr val="000000"/>
                </a:solidFill>
                <a:latin typeface="Avenir Next LT Pro"/>
                <a:ea typeface="Verdana"/>
              </a:rPr>
              <a:t>   </a:t>
            </a:r>
            <a:endParaRPr lang="fr-FR" sz="2000" b="1" dirty="0">
              <a:solidFill>
                <a:srgbClr val="FF0000"/>
              </a:solidFill>
              <a:latin typeface="Avenir Next LT Pro"/>
              <a:ea typeface="Verdana"/>
            </a:endParaRPr>
          </a:p>
          <a:p>
            <a:pPr defTabSz="829544">
              <a:lnSpc>
                <a:spcPct val="200000"/>
              </a:lnSpc>
              <a:buSzPct val="100000"/>
              <a:defRPr sz="1800" b="0" i="0" u="none" strike="noStrike" kern="0" cap="none" spc="0" baseline="0">
                <a:solidFill>
                  <a:srgbClr val="000000"/>
                </a:solidFill>
                <a:uFillTx/>
              </a:defRPr>
            </a:pPr>
            <a:r>
              <a:rPr lang="fr-FR" sz="2400" dirty="0">
                <a:latin typeface="Avenir Next LT Pro"/>
                <a:ea typeface="Verdana"/>
              </a:rPr>
              <a:t>Deux formules :</a:t>
            </a:r>
          </a:p>
          <a:p>
            <a:pPr marL="342900" indent="-342900"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b="1" dirty="0">
                <a:solidFill>
                  <a:srgbClr val="0070C0"/>
                </a:solidFill>
                <a:latin typeface="Avenir Next LT Pro"/>
                <a:ea typeface="Verdana"/>
              </a:rPr>
              <a:t>Formule N° 1 : La formule de proximité : </a:t>
            </a:r>
            <a:r>
              <a:rPr lang="fr-FR" sz="2000" dirty="0">
                <a:latin typeface="Avenir Next LT Pro"/>
                <a:ea typeface="Verdana"/>
              </a:rPr>
              <a:t>Vous connaissez une personne connectée Internet.</a:t>
            </a:r>
          </a:p>
          <a:p>
            <a:pPr marL="342900" indent="-342900"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sz="2000" b="1" kern="0" dirty="0">
                <a:solidFill>
                  <a:srgbClr val="0070C0"/>
                </a:solidFill>
                <a:latin typeface="Avenir Next LT Pro"/>
                <a:ea typeface="Verdana"/>
                <a:cs typeface="Calibri"/>
              </a:rPr>
              <a:t>Formule N° 2 : </a:t>
            </a:r>
            <a:r>
              <a:rPr lang="fr-FR" b="1" kern="0" dirty="0">
                <a:solidFill>
                  <a:srgbClr val="0070C0"/>
                </a:solidFill>
                <a:latin typeface="Avenir Next LT Pro"/>
                <a:ea typeface="Verdana"/>
                <a:cs typeface="Calibri"/>
              </a:rPr>
              <a:t>La formule par correspondance :  </a:t>
            </a:r>
          </a:p>
          <a:p>
            <a:pPr marL="800100" lvl="1" indent="-342900"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kern="0" dirty="0">
                <a:latin typeface="Avenir Next LT Pro"/>
                <a:ea typeface="Verdana"/>
                <a:cs typeface="Calibri"/>
              </a:rPr>
              <a:t>Pas compliquée mais </a:t>
            </a:r>
            <a:r>
              <a:rPr lang="fr-FR" kern="0" dirty="0">
                <a:solidFill>
                  <a:srgbClr val="FF0000"/>
                </a:solidFill>
                <a:latin typeface="Avenir Next LT Pro"/>
                <a:ea typeface="Verdana"/>
                <a:cs typeface="Calibri"/>
              </a:rPr>
              <a:t>pas satisfaisante à terme</a:t>
            </a:r>
            <a:r>
              <a:rPr lang="fr-FR" kern="0" dirty="0">
                <a:latin typeface="Avenir Next LT Pro"/>
                <a:ea typeface="Verdana"/>
                <a:cs typeface="Calibri"/>
              </a:rPr>
              <a:t>.</a:t>
            </a:r>
          </a:p>
          <a:p>
            <a:pPr marL="342900" indent="-342900"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endParaRPr lang="fr-FR" sz="1633" kern="0" dirty="0">
              <a:solidFill>
                <a:srgbClr val="000000"/>
              </a:solidFill>
              <a:latin typeface="Verdana"/>
              <a:ea typeface="Verdana"/>
              <a:cs typeface="Calibri"/>
            </a:endParaRPr>
          </a:p>
        </p:txBody>
      </p:sp>
      <p:pic>
        <p:nvPicPr>
          <p:cNvPr id="4" name="Image 2">
            <a:extLst>
              <a:ext uri="{FF2B5EF4-FFF2-40B4-BE49-F238E27FC236}">
                <a16:creationId xmlns:a16="http://schemas.microsoft.com/office/drawing/2014/main" id="{A5FBC7E4-60F5-12B5-BA15-68C4D4A23B4D}"/>
              </a:ext>
            </a:extLst>
          </p:cNvPr>
          <p:cNvPicPr>
            <a:picLocks noChangeAspect="1"/>
          </p:cNvPicPr>
          <p:nvPr/>
        </p:nvPicPr>
        <p:blipFill>
          <a:blip r:embed="rId2"/>
          <a:stretch>
            <a:fillRect/>
          </a:stretch>
        </p:blipFill>
        <p:spPr>
          <a:xfrm>
            <a:off x="7677604" y="3966866"/>
            <a:ext cx="2705100" cy="1685925"/>
          </a:xfrm>
          <a:prstGeom prst="rect">
            <a:avLst/>
          </a:prstGeom>
        </p:spPr>
      </p:pic>
    </p:spTree>
    <p:extLst>
      <p:ext uri="{BB962C8B-B14F-4D97-AF65-F5344CB8AC3E}">
        <p14:creationId xmlns:p14="http://schemas.microsoft.com/office/powerpoint/2010/main" val="15976140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29E47D5-5458-4A34-8985-A67DF2DE149A}"/>
              </a:ext>
            </a:extLst>
          </p:cNvPr>
          <p:cNvSpPr txBox="1"/>
          <p:nvPr/>
        </p:nvSpPr>
        <p:spPr>
          <a:xfrm>
            <a:off x="468484" y="1912704"/>
            <a:ext cx="11317117" cy="4165970"/>
          </a:xfrm>
          <a:prstGeom prst="rect">
            <a:avLst/>
          </a:prstGeom>
          <a:noFill/>
          <a:ln cap="flat">
            <a:noFill/>
          </a:ln>
        </p:spPr>
        <p:txBody>
          <a:bodyPr vert="horz" wrap="square" lIns="82953" tIns="41476" rIns="82953" bIns="41476" anchor="t" anchorCtr="0" compatLnSpc="1">
            <a:spAutoFit/>
          </a:bodyPr>
          <a:lstStyle/>
          <a:p>
            <a:pPr algn="ctr" defTabSz="829544">
              <a:lnSpc>
                <a:spcPct val="150000"/>
              </a:lnSpc>
              <a:defRPr sz="1800" b="0" i="0" u="none" strike="noStrike" kern="0" cap="none" spc="0" baseline="0">
                <a:solidFill>
                  <a:srgbClr val="000000"/>
                </a:solidFill>
                <a:uFillTx/>
              </a:defRPr>
            </a:pPr>
            <a:r>
              <a:rPr lang="fr-FR" sz="3200" b="1" kern="0" baseline="30000" dirty="0">
                <a:solidFill>
                  <a:srgbClr val="0070C0"/>
                </a:solidFill>
                <a:latin typeface="Avenir Next LT Pro"/>
                <a:ea typeface="Verdana"/>
              </a:rPr>
              <a:t>1ème</a:t>
            </a:r>
            <a:r>
              <a:rPr lang="fr-FR" sz="3200" b="1" kern="0" dirty="0">
                <a:solidFill>
                  <a:srgbClr val="0070C0"/>
                </a:solidFill>
                <a:latin typeface="Avenir Next LT Pro"/>
                <a:ea typeface="Verdana"/>
              </a:rPr>
              <a:t> formule – La formule de proximité : </a:t>
            </a:r>
          </a:p>
          <a:p>
            <a:pPr algn="ctr" defTabSz="829544">
              <a:lnSpc>
                <a:spcPct val="150000"/>
              </a:lnSpc>
              <a:defRPr sz="1800" b="0" i="0" u="none" strike="noStrike" kern="0" cap="none" spc="0" baseline="0">
                <a:solidFill>
                  <a:srgbClr val="000000"/>
                </a:solidFill>
                <a:uFillTx/>
              </a:defRPr>
            </a:pPr>
            <a:r>
              <a:rPr lang="fr-FR" sz="2400" kern="0" dirty="0">
                <a:latin typeface="Avenir Next LT Pro"/>
                <a:ea typeface="Verdana"/>
              </a:rPr>
              <a:t>Déléguer la gestion de votre compte MFCD à </a:t>
            </a:r>
            <a:r>
              <a:rPr lang="fr-FR" sz="2400" b="1" kern="0" dirty="0">
                <a:solidFill>
                  <a:srgbClr val="00B050"/>
                </a:solidFill>
                <a:latin typeface="Avenir Next LT Pro"/>
                <a:ea typeface="Verdana"/>
              </a:rPr>
              <a:t>une personne de confiance et à proximité.</a:t>
            </a:r>
            <a:endParaRPr lang="fr-FR" sz="2400" kern="0" dirty="0">
              <a:latin typeface="Avenir Next LT Pro"/>
              <a:ea typeface="Verdana"/>
            </a:endParaRPr>
          </a:p>
          <a:p>
            <a:pPr defTabSz="829544">
              <a:lnSpc>
                <a:spcPct val="150000"/>
              </a:lnSpc>
              <a:defRPr sz="1800" b="0" i="0" u="none" strike="noStrike" kern="0" cap="none" spc="0" baseline="0">
                <a:solidFill>
                  <a:srgbClr val="000000"/>
                </a:solidFill>
                <a:uFillTx/>
              </a:defRPr>
            </a:pPr>
            <a:r>
              <a:rPr lang="fr-FR" sz="2400" dirty="0">
                <a:latin typeface="Avenir Next LT Pro"/>
                <a:ea typeface="Verdana"/>
              </a:rPr>
              <a:t>A votre demande, cette personne  :</a:t>
            </a:r>
          </a:p>
          <a:p>
            <a:pPr marL="1371600" lvl="2" indent="-457200" defTabSz="829544">
              <a:lnSpc>
                <a:spcPct val="150000"/>
              </a:lnSpc>
              <a:buFont typeface="Wingdings" pitchFamily="2" charset="2"/>
              <a:buChar char="v"/>
              <a:defRPr sz="1800" b="0" i="0" u="none" strike="noStrike" kern="0" cap="none" spc="0" baseline="0">
                <a:solidFill>
                  <a:srgbClr val="000000"/>
                </a:solidFill>
                <a:uFillTx/>
              </a:defRPr>
            </a:pPr>
            <a:r>
              <a:rPr lang="fr-FR" sz="2400" dirty="0">
                <a:latin typeface="Avenir Next LT Pro"/>
                <a:ea typeface="Verdana"/>
              </a:rPr>
              <a:t>Place votre photo d’identité sur la carte de circulation digitalisée, </a:t>
            </a:r>
          </a:p>
          <a:p>
            <a:pPr marL="1371600" lvl="2" indent="-457200" defTabSz="829544">
              <a:lnSpc>
                <a:spcPct val="150000"/>
              </a:lnSpc>
              <a:buFont typeface="Wingdings" pitchFamily="2" charset="2"/>
              <a:buChar char="v"/>
              <a:defRPr sz="1800" b="0" i="0" u="none" strike="noStrike" kern="0" cap="none" spc="0" baseline="0">
                <a:solidFill>
                  <a:srgbClr val="000000"/>
                </a:solidFill>
                <a:uFillTx/>
              </a:defRPr>
            </a:pPr>
            <a:r>
              <a:rPr lang="fr-FR" sz="2400" dirty="0">
                <a:latin typeface="Avenir Next LT Pro"/>
                <a:ea typeface="Verdana"/>
              </a:rPr>
              <a:t>Imprime le </a:t>
            </a:r>
            <a:r>
              <a:rPr lang="fr-FR" sz="2400" u="sng" dirty="0">
                <a:latin typeface="Avenir Next LT Pro"/>
                <a:ea typeface="Verdana"/>
              </a:rPr>
              <a:t>justificatif des Facilités de Circulation</a:t>
            </a:r>
            <a:r>
              <a:rPr lang="fr-FR" sz="2400" dirty="0">
                <a:latin typeface="Avenir Next LT Pro"/>
                <a:ea typeface="Verdana"/>
              </a:rPr>
              <a:t>, </a:t>
            </a:r>
          </a:p>
          <a:p>
            <a:pPr marL="1371600" lvl="2" indent="-457200" defTabSz="829544">
              <a:lnSpc>
                <a:spcPct val="150000"/>
              </a:lnSpc>
              <a:buFont typeface="Wingdings" pitchFamily="2" charset="2"/>
              <a:buChar char="v"/>
              <a:defRPr sz="1800" b="0" i="0" u="none" strike="noStrike" kern="0" cap="none" spc="0" baseline="0">
                <a:solidFill>
                  <a:srgbClr val="000000"/>
                </a:solidFill>
                <a:uFillTx/>
              </a:defRPr>
            </a:pPr>
            <a:r>
              <a:rPr lang="fr-FR" sz="2400" dirty="0">
                <a:latin typeface="Avenir Next LT Pro"/>
                <a:ea typeface="Verdana"/>
              </a:rPr>
              <a:t>Vous remet votre nouvelle carte de circulation pour l’année en cours</a:t>
            </a:r>
            <a:r>
              <a:rPr lang="fr-FR" sz="2800" dirty="0">
                <a:latin typeface="Avenir Next LT Pro"/>
                <a:ea typeface="Verdana"/>
              </a:rPr>
              <a:t>.</a:t>
            </a:r>
            <a:endParaRPr lang="fr-FR" sz="2800" u="sng" dirty="0">
              <a:latin typeface="Avenir Next LT Pro"/>
              <a:cs typeface="Calibri"/>
            </a:endParaRPr>
          </a:p>
        </p:txBody>
      </p:sp>
      <p:sp>
        <p:nvSpPr>
          <p:cNvPr id="3" name="Espace réservé du numéro de diapositive 6">
            <a:extLst>
              <a:ext uri="{FF2B5EF4-FFF2-40B4-BE49-F238E27FC236}">
                <a16:creationId xmlns:a16="http://schemas.microsoft.com/office/drawing/2014/main" id="{90B6AF87-2BFF-4873-A4D3-12D6C5ECE64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5CBF027-7E8B-42F0-977A-E0744DD2BC24}" type="slidenum">
              <a:rPr sz="1633"/>
              <a:pPr algn="r" defTabSz="829544" hangingPunct="0">
                <a:defRPr sz="1800" b="0" i="0" u="none" strike="noStrike" kern="0" cap="none" spc="0" baseline="0">
                  <a:solidFill>
                    <a:srgbClr val="000000"/>
                  </a:solidFill>
                  <a:uFillTx/>
                </a:defRPr>
              </a:pPr>
              <a:t>34</a:t>
            </a:fld>
            <a:endParaRPr lang="fr-FR" sz="1270">
              <a:solidFill>
                <a:srgbClr val="000000"/>
              </a:solidFill>
              <a:latin typeface="Times New Roman" pitchFamily="18"/>
              <a:ea typeface="Arial Unicode MS" pitchFamily="2"/>
              <a:cs typeface="Tahoma" pitchFamily="2"/>
            </a:endParaRPr>
          </a:p>
        </p:txBody>
      </p:sp>
      <p:sp>
        <p:nvSpPr>
          <p:cNvPr id="4" name="ZoneTexte 8">
            <a:extLst>
              <a:ext uri="{FF2B5EF4-FFF2-40B4-BE49-F238E27FC236}">
                <a16:creationId xmlns:a16="http://schemas.microsoft.com/office/drawing/2014/main" id="{FBA34A2A-8D43-48E8-8438-869E89738A98}"/>
              </a:ext>
            </a:extLst>
          </p:cNvPr>
          <p:cNvSpPr txBox="1"/>
          <p:nvPr/>
        </p:nvSpPr>
        <p:spPr>
          <a:xfrm>
            <a:off x="233917" y="243937"/>
            <a:ext cx="11551684" cy="1499534"/>
          </a:xfrm>
          <a:prstGeom prst="rect">
            <a:avLst/>
          </a:prstGeom>
          <a:noFill/>
          <a:ln w="28575" cap="flat">
            <a:solidFill>
              <a:srgbClr val="FF0000"/>
            </a:solidFill>
            <a:prstDash val="solid"/>
            <a:miter/>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3600" dirty="0">
                <a:solidFill>
                  <a:srgbClr val="FF0000"/>
                </a:solidFill>
                <a:latin typeface="Cooper Black"/>
                <a:cs typeface="Calibri"/>
              </a:rPr>
              <a:t>    </a:t>
            </a:r>
            <a:r>
              <a:rPr lang="fr-FR" sz="2800" dirty="0">
                <a:solidFill>
                  <a:srgbClr val="FF0000"/>
                </a:solidFill>
                <a:latin typeface="Cooper Black"/>
                <a:cs typeface="Calibri"/>
              </a:rPr>
              <a:t>Je n'ai pas d'ordinateur à la maison :</a:t>
            </a:r>
          </a:p>
          <a:p>
            <a:pPr algn="ctr" defTabSz="829544">
              <a:defRPr sz="1800" b="0" i="0" u="none" strike="noStrike" kern="0" cap="none" spc="0" baseline="0">
                <a:solidFill>
                  <a:srgbClr val="000000"/>
                </a:solidFill>
                <a:uFillTx/>
              </a:defRPr>
            </a:pPr>
            <a:r>
              <a:rPr lang="fr-FR" sz="2800" dirty="0">
                <a:solidFill>
                  <a:srgbClr val="0070C0"/>
                </a:solidFill>
                <a:latin typeface="Cooper Black"/>
                <a:cs typeface="Calibri"/>
              </a:rPr>
              <a:t>Comment je fais pour que ma carte de circulation digitalisée soit complétée par ma photo d’identité !  !</a:t>
            </a:r>
            <a:endParaRPr lang="fr-FR" sz="2800" kern="0" dirty="0">
              <a:solidFill>
                <a:srgbClr val="0070C0"/>
              </a:solidFill>
              <a:latin typeface="Calibri"/>
            </a:endParaRPr>
          </a:p>
        </p:txBody>
      </p:sp>
      <p:sp>
        <p:nvSpPr>
          <p:cNvPr id="8" name="Espace réservé du numéro de diapositive 7">
            <a:extLst>
              <a:ext uri="{FF2B5EF4-FFF2-40B4-BE49-F238E27FC236}">
                <a16:creationId xmlns:a16="http://schemas.microsoft.com/office/drawing/2014/main" id="{5F10F475-9B9E-4A94-AD0A-A13DCE350CF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CC287D4-8A03-4836-9D55-0D3E4101369C}" type="slidenum">
              <a:rPr sz="1633"/>
              <a:pPr algn="r" defTabSz="829544" hangingPunct="0">
                <a:defRPr sz="1800" b="0" i="0" u="none" strike="noStrike" kern="0" cap="none" spc="0" baseline="0">
                  <a:solidFill>
                    <a:srgbClr val="000000"/>
                  </a:solidFill>
                  <a:uFillTx/>
                </a:defRPr>
              </a:pPr>
              <a:t>34</a:t>
            </a:fld>
            <a:endParaRPr lang="fr-FR" sz="1270" dirty="0">
              <a:solidFill>
                <a:srgbClr val="000000"/>
              </a:solidFill>
              <a:latin typeface="Times New Roman" pitchFamily="18"/>
              <a:ea typeface="Arial Unicode MS" pitchFamily="2"/>
              <a:cs typeface="Tahoma" pitchFamily="2"/>
            </a:endParaRPr>
          </a:p>
        </p:txBody>
      </p:sp>
      <p:pic>
        <p:nvPicPr>
          <p:cNvPr id="9" name="Image 9" descr="Une image contenant texte, signe, clipart, graphiques vectoriels&#10;&#10;Description générée automatiquement">
            <a:extLst>
              <a:ext uri="{FF2B5EF4-FFF2-40B4-BE49-F238E27FC236}">
                <a16:creationId xmlns:a16="http://schemas.microsoft.com/office/drawing/2014/main" id="{E639ADAB-D266-4AD3-B28A-27DDB73E4B08}"/>
              </a:ext>
            </a:extLst>
          </p:cNvPr>
          <p:cNvPicPr>
            <a:picLocks noChangeAspect="1"/>
          </p:cNvPicPr>
          <p:nvPr/>
        </p:nvPicPr>
        <p:blipFill>
          <a:blip r:embed="rId2"/>
          <a:stretch>
            <a:fillRect/>
          </a:stretch>
        </p:blipFill>
        <p:spPr>
          <a:xfrm>
            <a:off x="0" y="-143004"/>
            <a:ext cx="1309914" cy="1054266"/>
          </a:xfrm>
          <a:prstGeom prst="rect">
            <a:avLst/>
          </a:prstGeom>
        </p:spPr>
      </p:pic>
    </p:spTree>
    <p:extLst>
      <p:ext uri="{BB962C8B-B14F-4D97-AF65-F5344CB8AC3E}">
        <p14:creationId xmlns:p14="http://schemas.microsoft.com/office/powerpoint/2010/main" val="517471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48D11BD5-9E7F-2448-A707-6217FA4E2BD3}"/>
              </a:ext>
            </a:extLst>
          </p:cNvPr>
          <p:cNvSpPr>
            <a:spLocks noGrp="1"/>
          </p:cNvSpPr>
          <p:nvPr>
            <p:ph type="ftr" sz="quarter" idx="11"/>
          </p:nvPr>
        </p:nvSpPr>
        <p:spPr/>
        <p:txBody>
          <a:bodyPr/>
          <a:lstStyle/>
          <a:p>
            <a:pPr>
              <a:defRPr/>
            </a:pPr>
            <a:r>
              <a:rPr lang="fr-FR"/>
              <a:t>La FGRCF-Union-Est</a:t>
            </a:r>
          </a:p>
        </p:txBody>
      </p:sp>
      <p:sp>
        <p:nvSpPr>
          <p:cNvPr id="4" name="Espace réservé du numéro de diapositive 3">
            <a:extLst>
              <a:ext uri="{FF2B5EF4-FFF2-40B4-BE49-F238E27FC236}">
                <a16:creationId xmlns:a16="http://schemas.microsoft.com/office/drawing/2014/main" id="{0CCCF25B-AF34-1643-A8AA-D84BCA2B37A6}"/>
              </a:ext>
            </a:extLst>
          </p:cNvPr>
          <p:cNvSpPr>
            <a:spLocks noGrp="1"/>
          </p:cNvSpPr>
          <p:nvPr>
            <p:ph type="sldNum" sz="quarter" idx="12"/>
          </p:nvPr>
        </p:nvSpPr>
        <p:spPr/>
        <p:txBody>
          <a:bodyPr/>
          <a:lstStyle/>
          <a:p>
            <a:pPr>
              <a:defRPr/>
            </a:pPr>
            <a:fld id="{72951413-0FCA-DF4B-BECE-03ED17B62A4E}" type="slidenum">
              <a:rPr lang="fr-FR" smtClean="0"/>
              <a:pPr>
                <a:defRPr/>
              </a:pPr>
              <a:t>35</a:t>
            </a:fld>
            <a:endParaRPr lang="fr-FR"/>
          </a:p>
        </p:txBody>
      </p:sp>
      <p:sp>
        <p:nvSpPr>
          <p:cNvPr id="8" name="ZoneTexte 7">
            <a:extLst>
              <a:ext uri="{FF2B5EF4-FFF2-40B4-BE49-F238E27FC236}">
                <a16:creationId xmlns:a16="http://schemas.microsoft.com/office/drawing/2014/main" id="{C5474F99-90F7-094F-99A4-5B7B6C467DE9}"/>
              </a:ext>
            </a:extLst>
          </p:cNvPr>
          <p:cNvSpPr txBox="1"/>
          <p:nvPr/>
        </p:nvSpPr>
        <p:spPr>
          <a:xfrm>
            <a:off x="339585" y="4288138"/>
            <a:ext cx="6699168" cy="1938992"/>
          </a:xfrm>
          <a:prstGeom prst="rect">
            <a:avLst/>
          </a:prstGeom>
          <a:noFill/>
        </p:spPr>
        <p:txBody>
          <a:bodyPr wrap="square" rtlCol="0">
            <a:spAutoFit/>
          </a:bodyPr>
          <a:lstStyle/>
          <a:p>
            <a:r>
              <a:rPr lang="fr-FR" sz="2400" b="1" dirty="0"/>
              <a:t>La carte de circulation digitalisée :</a:t>
            </a:r>
          </a:p>
          <a:p>
            <a:pPr marL="342900" indent="-342900">
              <a:buFont typeface="Wingdings" pitchFamily="2" charset="2"/>
              <a:buChar char="v"/>
            </a:pPr>
            <a:r>
              <a:rPr lang="fr-FR" sz="2400" b="1" dirty="0"/>
              <a:t>Est à conserver toute l’année 2022 </a:t>
            </a:r>
            <a:r>
              <a:rPr lang="fr-FR" sz="2400" dirty="0"/>
              <a:t>(en double de la carte papier),</a:t>
            </a:r>
            <a:r>
              <a:rPr lang="fr-FR" sz="2400" b="1" dirty="0"/>
              <a:t> … </a:t>
            </a:r>
          </a:p>
          <a:p>
            <a:pPr marL="342900" indent="-342900">
              <a:buFont typeface="Wingdings" pitchFamily="2" charset="2"/>
              <a:buChar char="v"/>
            </a:pPr>
            <a:r>
              <a:rPr lang="fr-FR" sz="2400" b="1" dirty="0"/>
              <a:t>Sera à renouveler en 2023, puis en 2024, puis tous les ans … !!</a:t>
            </a:r>
          </a:p>
        </p:txBody>
      </p:sp>
      <p:sp>
        <p:nvSpPr>
          <p:cNvPr id="13" name="Flèche vers la droite 12">
            <a:extLst>
              <a:ext uri="{FF2B5EF4-FFF2-40B4-BE49-F238E27FC236}">
                <a16:creationId xmlns:a16="http://schemas.microsoft.com/office/drawing/2014/main" id="{908C2DDF-327C-A84C-8903-BBE9B1DECD6D}"/>
              </a:ext>
            </a:extLst>
          </p:cNvPr>
          <p:cNvSpPr/>
          <p:nvPr/>
        </p:nvSpPr>
        <p:spPr>
          <a:xfrm>
            <a:off x="3992291" y="2661671"/>
            <a:ext cx="1142999" cy="293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id="{B761E0F0-8C5C-44B7-8AC3-1AEEB0FA8B2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12735" t="951" r="-595" b="55056"/>
          <a:stretch/>
        </p:blipFill>
        <p:spPr>
          <a:xfrm>
            <a:off x="6104474" y="320216"/>
            <a:ext cx="6140313" cy="3967922"/>
          </a:xfrm>
          <a:prstGeom prst="rect">
            <a:avLst/>
          </a:prstGeom>
        </p:spPr>
      </p:pic>
      <p:sp>
        <p:nvSpPr>
          <p:cNvPr id="2" name="ZoneTexte 1">
            <a:extLst>
              <a:ext uri="{FF2B5EF4-FFF2-40B4-BE49-F238E27FC236}">
                <a16:creationId xmlns:a16="http://schemas.microsoft.com/office/drawing/2014/main" id="{832F9DFC-A90B-C848-85E6-79ABDEA8B5AD}"/>
              </a:ext>
            </a:extLst>
          </p:cNvPr>
          <p:cNvSpPr txBox="1"/>
          <p:nvPr/>
        </p:nvSpPr>
        <p:spPr>
          <a:xfrm>
            <a:off x="440694" y="2296031"/>
            <a:ext cx="4123096" cy="369332"/>
          </a:xfrm>
          <a:prstGeom prst="rect">
            <a:avLst/>
          </a:prstGeom>
          <a:noFill/>
        </p:spPr>
        <p:txBody>
          <a:bodyPr wrap="square" rtlCol="0">
            <a:spAutoFit/>
          </a:bodyPr>
          <a:lstStyle/>
          <a:p>
            <a:r>
              <a:rPr lang="fr-FR" dirty="0">
                <a:solidFill>
                  <a:srgbClr val="0070C0"/>
                </a:solidFill>
              </a:rPr>
              <a:t>Une feuille de papier A4 imprimée :</a:t>
            </a:r>
          </a:p>
        </p:txBody>
      </p:sp>
      <p:sp>
        <p:nvSpPr>
          <p:cNvPr id="12" name="ZoneTexte 11">
            <a:extLst>
              <a:ext uri="{FF2B5EF4-FFF2-40B4-BE49-F238E27FC236}">
                <a16:creationId xmlns:a16="http://schemas.microsoft.com/office/drawing/2014/main" id="{F46E64E6-0A58-D649-87DC-9809C24DB23E}"/>
              </a:ext>
            </a:extLst>
          </p:cNvPr>
          <p:cNvSpPr txBox="1"/>
          <p:nvPr/>
        </p:nvSpPr>
        <p:spPr>
          <a:xfrm>
            <a:off x="339585" y="556258"/>
            <a:ext cx="5283449"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2000" dirty="0">
                <a:solidFill>
                  <a:srgbClr val="FF0000"/>
                </a:solidFill>
                <a:latin typeface="Avenir Next LT Pro"/>
              </a:rPr>
              <a:t>La carte de circulation digitalisée  2022.</a:t>
            </a:r>
          </a:p>
          <a:p>
            <a:pPr algn="ctr"/>
            <a:endParaRPr lang="fr-FR" sz="2000" dirty="0">
              <a:solidFill>
                <a:srgbClr val="FF0000"/>
              </a:solidFill>
              <a:latin typeface="Avenir Next LT Pro"/>
            </a:endParaRPr>
          </a:p>
          <a:p>
            <a:pPr algn="ctr"/>
            <a:r>
              <a:rPr lang="fr-FR" sz="2000" dirty="0">
                <a:solidFill>
                  <a:srgbClr val="FF0000"/>
                </a:solidFill>
                <a:latin typeface="Avenir Next LT Pro"/>
              </a:rPr>
              <a:t>Voici un modèle :</a:t>
            </a:r>
          </a:p>
        </p:txBody>
      </p:sp>
    </p:spTree>
    <p:extLst>
      <p:ext uri="{BB962C8B-B14F-4D97-AF65-F5344CB8AC3E}">
        <p14:creationId xmlns:p14="http://schemas.microsoft.com/office/powerpoint/2010/main" val="8040903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2AC4A26-5B5E-4739-B08C-F519E2D8D01C}"/>
              </a:ext>
            </a:extLst>
          </p:cNvPr>
          <p:cNvSpPr txBox="1"/>
          <p:nvPr/>
        </p:nvSpPr>
        <p:spPr>
          <a:xfrm>
            <a:off x="462392" y="1224487"/>
            <a:ext cx="11507186" cy="3176083"/>
          </a:xfrm>
          <a:prstGeom prst="rect">
            <a:avLst/>
          </a:prstGeom>
          <a:noFill/>
          <a:ln cap="flat">
            <a:noFill/>
          </a:ln>
        </p:spPr>
        <p:txBody>
          <a:bodyPr vert="horz" wrap="square" lIns="82953" tIns="41476" rIns="82953" bIns="41476" anchor="t" anchorCtr="0" compatLnSpc="1">
            <a:spAutoFit/>
          </a:bodyPr>
          <a:lstStyle/>
          <a:p>
            <a:pPr algn="ctr" defTabSz="829544">
              <a:lnSpc>
                <a:spcPct val="200000"/>
              </a:lnSpc>
              <a:buSzPct val="100000"/>
              <a:defRPr sz="1800" b="0" i="0" u="none" strike="noStrike" kern="0" cap="none" spc="0" baseline="0">
                <a:solidFill>
                  <a:srgbClr val="000000"/>
                </a:solidFill>
                <a:uFillTx/>
              </a:defRPr>
            </a:pPr>
            <a:r>
              <a:rPr lang="fr-FR" sz="3200" b="1" kern="0" baseline="30000" dirty="0">
                <a:solidFill>
                  <a:srgbClr val="0070C0"/>
                </a:solidFill>
                <a:latin typeface="Avenir Next LT Pro"/>
                <a:ea typeface="Verdana"/>
              </a:rPr>
              <a:t>2ème </a:t>
            </a:r>
            <a:r>
              <a:rPr lang="fr-FR" sz="3200" b="1" kern="0" dirty="0">
                <a:solidFill>
                  <a:srgbClr val="0070C0"/>
                </a:solidFill>
                <a:latin typeface="Avenir Next LT Pro"/>
                <a:ea typeface="Verdana"/>
              </a:rPr>
              <a:t> formule : </a:t>
            </a:r>
            <a:r>
              <a:rPr lang="fr-FR" sz="3200" b="1" kern="0" dirty="0">
                <a:solidFill>
                  <a:srgbClr val="0070C0"/>
                </a:solidFill>
                <a:latin typeface="Avenir Next LT Pro"/>
                <a:ea typeface="Verdana"/>
                <a:cs typeface="Calibri"/>
              </a:rPr>
              <a:t>La formule par défaut :</a:t>
            </a:r>
          </a:p>
          <a:p>
            <a:pPr defTabSz="829544">
              <a:lnSpc>
                <a:spcPct val="200000"/>
              </a:lnSpc>
              <a:buSzPct val="100000"/>
              <a:defRPr sz="1800" b="0" i="0" u="none" strike="noStrike" kern="0" cap="none" spc="0" baseline="0">
                <a:solidFill>
                  <a:srgbClr val="000000"/>
                </a:solidFill>
                <a:uFillTx/>
              </a:defRPr>
            </a:pPr>
            <a:r>
              <a:rPr lang="fr-FR" sz="2400" b="1" kern="0" dirty="0">
                <a:solidFill>
                  <a:srgbClr val="0070C0"/>
                </a:solidFill>
                <a:latin typeface="Avenir Next LT Pro"/>
                <a:ea typeface="Verdana"/>
                <a:cs typeface="Calibri"/>
              </a:rPr>
              <a:t>En effet, si vous ne pouvez pas désigner une personne de confiance, ce sera l’Agence Famille qui fera le nécessaire à votre place.</a:t>
            </a:r>
          </a:p>
          <a:p>
            <a:pPr algn="ctr" defTabSz="829544">
              <a:lnSpc>
                <a:spcPct val="200000"/>
              </a:lnSpc>
              <a:buSzPct val="100000"/>
              <a:defRPr sz="1800" b="0" i="0" u="none" strike="noStrike" kern="0" cap="none" spc="0" baseline="0">
                <a:solidFill>
                  <a:srgbClr val="000000"/>
                </a:solidFill>
                <a:uFillTx/>
              </a:defRPr>
            </a:pPr>
            <a:r>
              <a:rPr lang="fr-FR" sz="2400" b="1" kern="0" dirty="0">
                <a:solidFill>
                  <a:srgbClr val="FF0000"/>
                </a:solidFill>
                <a:latin typeface="Avenir Next LT Pro"/>
                <a:ea typeface="Verdana"/>
                <a:cs typeface="Calibri"/>
              </a:rPr>
              <a:t>Mais comment faire ?</a:t>
            </a:r>
          </a:p>
        </p:txBody>
      </p:sp>
      <p:pic>
        <p:nvPicPr>
          <p:cNvPr id="4" name="Image 9" descr="Une image contenant texte, signe, clipart, graphiques vectoriels&#10;&#10;Description générée automatiquement">
            <a:extLst>
              <a:ext uri="{FF2B5EF4-FFF2-40B4-BE49-F238E27FC236}">
                <a16:creationId xmlns:a16="http://schemas.microsoft.com/office/drawing/2014/main" id="{08704E9F-D861-CE14-D113-6129F1FE7728}"/>
              </a:ext>
            </a:extLst>
          </p:cNvPr>
          <p:cNvPicPr>
            <a:picLocks noChangeAspect="1"/>
          </p:cNvPicPr>
          <p:nvPr/>
        </p:nvPicPr>
        <p:blipFill>
          <a:blip r:embed="rId2"/>
          <a:stretch>
            <a:fillRect/>
          </a:stretch>
        </p:blipFill>
        <p:spPr>
          <a:xfrm>
            <a:off x="233917" y="-5506"/>
            <a:ext cx="1309914" cy="1054266"/>
          </a:xfrm>
          <a:prstGeom prst="rect">
            <a:avLst/>
          </a:prstGeom>
        </p:spPr>
      </p:pic>
    </p:spTree>
    <p:extLst>
      <p:ext uri="{BB962C8B-B14F-4D97-AF65-F5344CB8AC3E}">
        <p14:creationId xmlns:p14="http://schemas.microsoft.com/office/powerpoint/2010/main" val="19295652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2AC4A26-5B5E-4739-B08C-F519E2D8D01C}"/>
              </a:ext>
            </a:extLst>
          </p:cNvPr>
          <p:cNvSpPr txBox="1"/>
          <p:nvPr/>
        </p:nvSpPr>
        <p:spPr>
          <a:xfrm>
            <a:off x="342407" y="0"/>
            <a:ext cx="11507186" cy="7023291"/>
          </a:xfrm>
          <a:prstGeom prst="rect">
            <a:avLst/>
          </a:prstGeom>
          <a:noFill/>
          <a:ln cap="flat">
            <a:noFill/>
          </a:ln>
        </p:spPr>
        <p:txBody>
          <a:bodyPr vert="horz" wrap="square" lIns="82953" tIns="41476" rIns="82953" bIns="41476" anchor="t" anchorCtr="0" compatLnSpc="1">
            <a:spAutoFit/>
          </a:bodyPr>
          <a:lstStyle/>
          <a:p>
            <a:pPr algn="ctr" defTabSz="829544">
              <a:lnSpc>
                <a:spcPct val="250000"/>
              </a:lnSpc>
              <a:defRPr sz="1800" b="0" i="0" u="none" strike="noStrike" kern="0" cap="none" spc="0" baseline="0">
                <a:solidFill>
                  <a:srgbClr val="000000"/>
                </a:solidFill>
                <a:uFillTx/>
              </a:defRPr>
            </a:pPr>
            <a:r>
              <a:rPr lang="fr-FR" sz="2000" dirty="0">
                <a:solidFill>
                  <a:srgbClr val="000000"/>
                </a:solidFill>
                <a:latin typeface="Avenir Next LT Pro"/>
                <a:ea typeface="Verdana"/>
              </a:rPr>
              <a:t> </a:t>
            </a:r>
            <a:r>
              <a:rPr lang="fr-FR" sz="2000" kern="0" dirty="0">
                <a:solidFill>
                  <a:srgbClr val="0070C0"/>
                </a:solidFill>
                <a:latin typeface="Avenir Next LT Pro"/>
                <a:ea typeface="Verdana"/>
              </a:rPr>
              <a:t>Le courrier SNCF vous expliquera comment faire :</a:t>
            </a:r>
          </a:p>
          <a:p>
            <a:pPr marL="342900" indent="-342900"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sz="2000" b="1" dirty="0">
                <a:solidFill>
                  <a:srgbClr val="0070C0"/>
                </a:solidFill>
                <a:latin typeface="Avenir Next LT Pro"/>
                <a:ea typeface="Verdana"/>
              </a:rPr>
              <a:t>Téléphoner à l’Agence famille Retraités </a:t>
            </a:r>
            <a:r>
              <a:rPr lang="fr-FR" sz="2000" dirty="0">
                <a:solidFill>
                  <a:srgbClr val="0070C0"/>
                </a:solidFill>
                <a:latin typeface="Avenir Next LT Pro"/>
                <a:ea typeface="Verdana"/>
              </a:rPr>
              <a:t>avant la fin de l’année (0809 400 110) ;</a:t>
            </a:r>
          </a:p>
          <a:p>
            <a:pPr marL="342900" indent="-342900"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sz="2000" b="1" dirty="0">
                <a:solidFill>
                  <a:srgbClr val="0070C0"/>
                </a:solidFill>
                <a:latin typeface="Avenir Next LT Pro"/>
                <a:ea typeface="Verdana"/>
              </a:rPr>
              <a:t>Demander </a:t>
            </a:r>
            <a:r>
              <a:rPr lang="fr-FR" sz="2000" dirty="0">
                <a:solidFill>
                  <a:srgbClr val="0070C0"/>
                </a:solidFill>
                <a:latin typeface="Avenir Next LT Pro"/>
                <a:ea typeface="Verdana"/>
              </a:rPr>
              <a:t>l’envoi à votre domicile d’un </a:t>
            </a:r>
            <a:r>
              <a:rPr lang="fr-FR" sz="2000" b="1" dirty="0">
                <a:solidFill>
                  <a:srgbClr val="0070C0"/>
                </a:solidFill>
                <a:latin typeface="Avenir Next LT Pro"/>
                <a:ea typeface="Verdana"/>
              </a:rPr>
              <a:t>formulaire dédié</a:t>
            </a:r>
            <a:r>
              <a:rPr lang="fr-FR" sz="2000" dirty="0">
                <a:solidFill>
                  <a:srgbClr val="0070C0"/>
                </a:solidFill>
                <a:latin typeface="Avenir Next LT Pro"/>
                <a:ea typeface="Verdana"/>
              </a:rPr>
              <a:t>.</a:t>
            </a:r>
          </a:p>
          <a:p>
            <a:pPr defTabSz="829544">
              <a:lnSpc>
                <a:spcPct val="200000"/>
              </a:lnSpc>
              <a:buSzPct val="100000"/>
              <a:defRPr sz="1800" b="0" i="0" u="none" strike="noStrike" kern="0" cap="none" spc="0" baseline="0">
                <a:solidFill>
                  <a:srgbClr val="000000"/>
                </a:solidFill>
                <a:uFillTx/>
              </a:defRPr>
            </a:pPr>
            <a:r>
              <a:rPr lang="fr-FR" sz="2000" dirty="0">
                <a:solidFill>
                  <a:srgbClr val="0070C0"/>
                </a:solidFill>
                <a:latin typeface="Avenir Next LT Pro"/>
                <a:ea typeface="Verdana"/>
              </a:rPr>
              <a:t>A sa réception :</a:t>
            </a:r>
          </a:p>
          <a:p>
            <a:pPr marL="342900" indent="-342900"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sz="2000" b="1" dirty="0">
                <a:solidFill>
                  <a:srgbClr val="0070C0"/>
                </a:solidFill>
                <a:latin typeface="Avenir Next LT Pro"/>
                <a:ea typeface="Verdana"/>
              </a:rPr>
              <a:t>Compléter cet imprimé</a:t>
            </a:r>
            <a:r>
              <a:rPr lang="fr-FR" sz="2000" dirty="0">
                <a:solidFill>
                  <a:srgbClr val="0070C0"/>
                </a:solidFill>
                <a:latin typeface="Avenir Next LT Pro"/>
                <a:ea typeface="Verdana"/>
              </a:rPr>
              <a:t>,</a:t>
            </a:r>
          </a:p>
          <a:p>
            <a:pPr marL="342900" indent="-342900"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sz="2000" b="1" dirty="0">
                <a:solidFill>
                  <a:srgbClr val="0070C0"/>
                </a:solidFill>
                <a:latin typeface="Avenir Next LT Pro"/>
                <a:ea typeface="Verdana"/>
              </a:rPr>
              <a:t>Joindre une photo d’identité,</a:t>
            </a:r>
          </a:p>
          <a:p>
            <a:pPr marL="342900" indent="-342900"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sz="2000" b="1" dirty="0">
                <a:solidFill>
                  <a:srgbClr val="0070C0"/>
                </a:solidFill>
                <a:latin typeface="Avenir Next LT Pro"/>
                <a:ea typeface="Verdana"/>
              </a:rPr>
              <a:t>Expédier le tout à l’Agence famille.</a:t>
            </a:r>
          </a:p>
          <a:p>
            <a:pPr defTabSz="829544">
              <a:lnSpc>
                <a:spcPct val="200000"/>
              </a:lnSpc>
              <a:buSzPct val="100000"/>
              <a:defRPr sz="1800" b="0" i="0" u="none" strike="noStrike" kern="0" cap="none" spc="0" baseline="0">
                <a:solidFill>
                  <a:srgbClr val="000000"/>
                </a:solidFill>
                <a:uFillTx/>
              </a:defRPr>
            </a:pPr>
            <a:r>
              <a:rPr lang="fr-FR" sz="2000" b="1" dirty="0">
                <a:solidFill>
                  <a:srgbClr val="0070C0"/>
                </a:solidFill>
                <a:latin typeface="Avenir Next LT Pro"/>
                <a:ea typeface="Verdana"/>
              </a:rPr>
              <a:t>L’Agence famille :</a:t>
            </a:r>
          </a:p>
          <a:p>
            <a:pPr marL="342900" indent="-342900"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sz="2000" b="1" dirty="0">
                <a:solidFill>
                  <a:srgbClr val="0070C0"/>
                </a:solidFill>
                <a:latin typeface="Avenir Next LT Pro"/>
                <a:ea typeface="Verdana"/>
              </a:rPr>
              <a:t>intègre la photo </a:t>
            </a:r>
            <a:r>
              <a:rPr lang="fr-FR" sz="2000" dirty="0">
                <a:solidFill>
                  <a:srgbClr val="0070C0"/>
                </a:solidFill>
                <a:latin typeface="Avenir Next LT Pro"/>
                <a:ea typeface="Verdana"/>
              </a:rPr>
              <a:t>sur la carte de circulation digitale,</a:t>
            </a:r>
          </a:p>
          <a:p>
            <a:pPr marL="342900" indent="-342900"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sz="2000" b="1" dirty="0">
                <a:solidFill>
                  <a:srgbClr val="0070C0"/>
                </a:solidFill>
                <a:latin typeface="Avenir Next LT Pro"/>
                <a:ea typeface="Verdana"/>
              </a:rPr>
              <a:t>expédiera début 2023 une carte de circulation digitalisée valable pour l’année 2023</a:t>
            </a:r>
            <a:r>
              <a:rPr lang="fr-FR" sz="2000" dirty="0">
                <a:solidFill>
                  <a:srgbClr val="0070C0"/>
                </a:solidFill>
                <a:latin typeface="Avenir Next LT Pro"/>
                <a:ea typeface="Verdana"/>
              </a:rPr>
              <a:t>.</a:t>
            </a:r>
          </a:p>
          <a:p>
            <a:pPr lvl="1" algn="ctr" defTabSz="829544">
              <a:lnSpc>
                <a:spcPct val="200000"/>
              </a:lnSpc>
              <a:buSzPct val="100000"/>
              <a:defRPr sz="1800" b="0" i="0" u="none" strike="noStrike" kern="0" cap="none" spc="0" baseline="0">
                <a:solidFill>
                  <a:srgbClr val="000000"/>
                </a:solidFill>
                <a:uFillTx/>
              </a:defRPr>
            </a:pPr>
            <a:r>
              <a:rPr lang="fr-FR" sz="2400" dirty="0">
                <a:solidFill>
                  <a:srgbClr val="FF0000"/>
                </a:solidFill>
                <a:latin typeface="Avenir Next LT Pro"/>
                <a:ea typeface="Verdana"/>
              </a:rPr>
              <a:t>MAIS ATENTION !!</a:t>
            </a:r>
          </a:p>
        </p:txBody>
      </p:sp>
    </p:spTree>
    <p:extLst>
      <p:ext uri="{BB962C8B-B14F-4D97-AF65-F5344CB8AC3E}">
        <p14:creationId xmlns:p14="http://schemas.microsoft.com/office/powerpoint/2010/main" val="32722718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2AC4A26-5B5E-4739-B08C-F519E2D8D01C}"/>
              </a:ext>
            </a:extLst>
          </p:cNvPr>
          <p:cNvSpPr txBox="1"/>
          <p:nvPr/>
        </p:nvSpPr>
        <p:spPr>
          <a:xfrm>
            <a:off x="342407" y="674918"/>
            <a:ext cx="11507186" cy="4619043"/>
          </a:xfrm>
          <a:prstGeom prst="rect">
            <a:avLst/>
          </a:prstGeom>
          <a:noFill/>
          <a:ln cap="flat">
            <a:noFill/>
          </a:ln>
        </p:spPr>
        <p:txBody>
          <a:bodyPr vert="horz" wrap="square" lIns="82953" tIns="41476" rIns="82953" bIns="41476" anchor="t" anchorCtr="0" compatLnSpc="1">
            <a:spAutoFit/>
          </a:bodyPr>
          <a:lstStyle/>
          <a:p>
            <a:pPr lvl="1" algn="ctr" defTabSz="829544">
              <a:lnSpc>
                <a:spcPct val="200000"/>
              </a:lnSpc>
              <a:buSzPct val="100000"/>
              <a:defRPr sz="1800" b="0" i="0" u="none" strike="noStrike" kern="0" cap="none" spc="0" baseline="0">
                <a:solidFill>
                  <a:srgbClr val="000000"/>
                </a:solidFill>
                <a:uFillTx/>
              </a:defRPr>
            </a:pPr>
            <a:r>
              <a:rPr lang="fr-FR" sz="2400" b="1" dirty="0">
                <a:solidFill>
                  <a:srgbClr val="FF0000"/>
                </a:solidFill>
                <a:latin typeface="Avenir Next LT Pro"/>
                <a:ea typeface="Verdana"/>
              </a:rPr>
              <a:t>MAIS ATENTION !!</a:t>
            </a:r>
          </a:p>
          <a:p>
            <a:pPr marL="742950" lvl="1" indent="-285750" algn="just"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dirty="0">
                <a:latin typeface="Avenir Next LT Pro"/>
                <a:ea typeface="Verdana"/>
              </a:rPr>
              <a:t>Cette opération est conjoncturelle, les services SNCF ne sont pas structurés pour absorber rapidement des demandes en nombre ;</a:t>
            </a:r>
          </a:p>
          <a:p>
            <a:pPr marL="742950" lvl="1" indent="-285750" algn="just"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dirty="0">
                <a:latin typeface="Avenir Next LT Pro"/>
                <a:ea typeface="Verdana"/>
              </a:rPr>
              <a:t>Vous serez ensuite confronté à </a:t>
            </a:r>
            <a:r>
              <a:rPr lang="fr-FR" b="1" dirty="0">
                <a:solidFill>
                  <a:srgbClr val="FF0000"/>
                </a:solidFill>
                <a:latin typeface="Avenir Next LT Pro"/>
                <a:ea typeface="Verdana"/>
              </a:rPr>
              <a:t>deux besoins pérennes </a:t>
            </a:r>
            <a:r>
              <a:rPr lang="fr-FR" dirty="0">
                <a:latin typeface="Avenir Next LT Pro"/>
                <a:ea typeface="Verdana"/>
              </a:rPr>
              <a:t>:</a:t>
            </a:r>
          </a:p>
          <a:p>
            <a:pPr marL="1200150" lvl="2" indent="-285750" algn="just"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b="1" dirty="0">
                <a:solidFill>
                  <a:srgbClr val="FF0000"/>
                </a:solidFill>
                <a:latin typeface="Avenir Next LT Pro"/>
                <a:ea typeface="Verdana"/>
              </a:rPr>
              <a:t>Tous les ans</a:t>
            </a:r>
            <a:r>
              <a:rPr lang="fr-FR" b="1" dirty="0">
                <a:latin typeface="Avenir Next LT Pro"/>
                <a:ea typeface="Verdana"/>
              </a:rPr>
              <a:t>, </a:t>
            </a:r>
            <a:r>
              <a:rPr lang="fr-FR" dirty="0">
                <a:latin typeface="Avenir Next LT Pro"/>
                <a:ea typeface="Verdana"/>
              </a:rPr>
              <a:t>il faudra </a:t>
            </a:r>
            <a:r>
              <a:rPr lang="fr-FR" b="1" dirty="0">
                <a:solidFill>
                  <a:srgbClr val="0070C0"/>
                </a:solidFill>
                <a:latin typeface="Avenir Next LT Pro"/>
                <a:ea typeface="Verdana"/>
              </a:rPr>
              <a:t>demander par téléphone l’impression de la nouvelle carte de circulation</a:t>
            </a:r>
            <a:r>
              <a:rPr lang="fr-FR" dirty="0">
                <a:latin typeface="Avenir Next LT Pro"/>
                <a:ea typeface="Verdana"/>
              </a:rPr>
              <a:t> ;</a:t>
            </a:r>
          </a:p>
          <a:p>
            <a:pPr marL="1200150" lvl="2" indent="-285750" algn="just" defTabSz="829544">
              <a:lnSpc>
                <a:spcPct val="200000"/>
              </a:lnSpc>
              <a:buSzPct val="100000"/>
              <a:buFont typeface="Arial" panose="020B0604020202020204" pitchFamily="34" charset="0"/>
              <a:buChar char="•"/>
              <a:defRPr sz="1800" b="0" i="0" u="none" strike="noStrike" kern="0" cap="none" spc="0" baseline="0">
                <a:solidFill>
                  <a:srgbClr val="000000"/>
                </a:solidFill>
                <a:uFillTx/>
              </a:defRPr>
            </a:pPr>
            <a:r>
              <a:rPr lang="fr-FR" b="1" dirty="0">
                <a:solidFill>
                  <a:srgbClr val="FF0000"/>
                </a:solidFill>
                <a:latin typeface="Avenir Next LT Pro"/>
                <a:ea typeface="Verdana"/>
              </a:rPr>
              <a:t>Avant chaque voyage</a:t>
            </a:r>
            <a:r>
              <a:rPr lang="fr-FR" dirty="0">
                <a:latin typeface="Avenir Next LT Pro"/>
                <a:ea typeface="Verdana"/>
              </a:rPr>
              <a:t>, en temps utile, vous devrez </a:t>
            </a:r>
            <a:r>
              <a:rPr lang="fr-FR" b="1" dirty="0">
                <a:solidFill>
                  <a:srgbClr val="0070C0"/>
                </a:solidFill>
                <a:latin typeface="Avenir Next LT Pro"/>
                <a:ea typeface="Verdana"/>
              </a:rPr>
              <a:t>appeler l’Agence Famille </a:t>
            </a:r>
            <a:r>
              <a:rPr lang="fr-FR" dirty="0">
                <a:latin typeface="Avenir Next LT Pro"/>
                <a:ea typeface="Verdana"/>
              </a:rPr>
              <a:t>afin qu’elle déclenche </a:t>
            </a:r>
            <a:r>
              <a:rPr lang="fr-FR" b="1" dirty="0">
                <a:solidFill>
                  <a:srgbClr val="0070C0"/>
                </a:solidFill>
                <a:latin typeface="Avenir Next LT Pro"/>
                <a:ea typeface="Verdana"/>
              </a:rPr>
              <a:t>un permis expédié par courrier</a:t>
            </a:r>
            <a:r>
              <a:rPr lang="fr-FR" dirty="0">
                <a:latin typeface="Avenir Next LT Pro"/>
                <a:ea typeface="Verdana"/>
              </a:rPr>
              <a:t>. </a:t>
            </a:r>
            <a:r>
              <a:rPr lang="fr-FR" dirty="0">
                <a:solidFill>
                  <a:srgbClr val="0070C0"/>
                </a:solidFill>
                <a:latin typeface="Avenir Next LT Pro"/>
                <a:ea typeface="Verdana"/>
              </a:rPr>
              <a:t>Voir développement suivant.</a:t>
            </a:r>
          </a:p>
        </p:txBody>
      </p:sp>
    </p:spTree>
    <p:extLst>
      <p:ext uri="{BB962C8B-B14F-4D97-AF65-F5344CB8AC3E}">
        <p14:creationId xmlns:p14="http://schemas.microsoft.com/office/powerpoint/2010/main" val="514600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7">
            <a:extLst>
              <a:ext uri="{FF2B5EF4-FFF2-40B4-BE49-F238E27FC236}">
                <a16:creationId xmlns:a16="http://schemas.microsoft.com/office/drawing/2014/main" id="{4B1B3152-2915-4173-B8AA-37411FFF20F0}"/>
              </a:ext>
            </a:extLst>
          </p:cNvPr>
          <p:cNvPicPr>
            <a:picLocks noChangeAspect="1"/>
          </p:cNvPicPr>
          <p:nvPr/>
        </p:nvPicPr>
        <p:blipFill>
          <a:blip r:embed="rId2"/>
          <a:stretch>
            <a:fillRect/>
          </a:stretch>
        </p:blipFill>
        <p:spPr>
          <a:xfrm>
            <a:off x="8282390" y="5360036"/>
            <a:ext cx="2921906" cy="1051831"/>
          </a:xfrm>
          <a:prstGeom prst="rect">
            <a:avLst/>
          </a:prstGeom>
        </p:spPr>
      </p:pic>
      <p:sp>
        <p:nvSpPr>
          <p:cNvPr id="8" name="ZoneTexte 7">
            <a:extLst>
              <a:ext uri="{FF2B5EF4-FFF2-40B4-BE49-F238E27FC236}">
                <a16:creationId xmlns:a16="http://schemas.microsoft.com/office/drawing/2014/main" id="{51772F7C-5FDB-4D47-94E0-626D12FAC81B}"/>
              </a:ext>
            </a:extLst>
          </p:cNvPr>
          <p:cNvSpPr txBox="1"/>
          <p:nvPr/>
        </p:nvSpPr>
        <p:spPr>
          <a:xfrm>
            <a:off x="1767628" y="2530090"/>
            <a:ext cx="9789962" cy="1754326"/>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600" dirty="0">
                <a:solidFill>
                  <a:srgbClr val="FFFFFF"/>
                </a:solidFill>
                <a:latin typeface="Avenir Next LT Pro"/>
              </a:rPr>
              <a:t>La FGRCF explique tout en temps utile </a:t>
            </a:r>
          </a:p>
          <a:p>
            <a:r>
              <a:rPr lang="fr-FR" sz="3600" dirty="0">
                <a:solidFill>
                  <a:srgbClr val="FFFFFF"/>
                </a:solidFill>
                <a:latin typeface="Avenir Next LT Pro"/>
              </a:rPr>
              <a:t>aux bénéficiaires "non connectés" </a:t>
            </a:r>
          </a:p>
          <a:p>
            <a:r>
              <a:rPr lang="fr-FR" sz="3600" dirty="0">
                <a:solidFill>
                  <a:srgbClr val="FFFFFF"/>
                </a:solidFill>
                <a:latin typeface="Avenir Next LT Pro"/>
              </a:rPr>
              <a:t>et multiplie les informations !</a:t>
            </a:r>
            <a:endParaRPr lang="fr-FR" sz="3600" dirty="0">
              <a:solidFill>
                <a:srgbClr val="FFFFFF"/>
              </a:solidFill>
              <a:latin typeface="Avenir Next LT Pro"/>
              <a:cs typeface="Calibri"/>
            </a:endParaRPr>
          </a:p>
        </p:txBody>
      </p:sp>
      <p:sp>
        <p:nvSpPr>
          <p:cNvPr id="10" name="ZoneTexte 9">
            <a:extLst>
              <a:ext uri="{FF2B5EF4-FFF2-40B4-BE49-F238E27FC236}">
                <a16:creationId xmlns:a16="http://schemas.microsoft.com/office/drawing/2014/main" id="{735209DC-F1BA-FA4C-9BD2-A492B2C501BC}"/>
              </a:ext>
            </a:extLst>
          </p:cNvPr>
          <p:cNvSpPr txBox="1"/>
          <p:nvPr/>
        </p:nvSpPr>
        <p:spPr>
          <a:xfrm>
            <a:off x="277975" y="1556909"/>
            <a:ext cx="5103320" cy="523220"/>
          </a:xfrm>
          <a:prstGeom prst="rect">
            <a:avLst/>
          </a:prstGeom>
          <a:noFill/>
        </p:spPr>
        <p:txBody>
          <a:bodyPr wrap="none" rtlCol="0">
            <a:spAutoFit/>
          </a:bodyPr>
          <a:lstStyle/>
          <a:p>
            <a:r>
              <a:rPr lang="fr-FR" sz="2800" dirty="0">
                <a:solidFill>
                  <a:srgbClr val="FF0000"/>
                </a:solidFill>
              </a:rPr>
              <a:t>Un ultime conseil très important !</a:t>
            </a:r>
          </a:p>
        </p:txBody>
      </p:sp>
      <p:sp>
        <p:nvSpPr>
          <p:cNvPr id="11" name="Flèche : droite 11">
            <a:extLst>
              <a:ext uri="{FF2B5EF4-FFF2-40B4-BE49-F238E27FC236}">
                <a16:creationId xmlns:a16="http://schemas.microsoft.com/office/drawing/2014/main" id="{4F2F19B9-A60E-C04B-8B12-2C2F57C14C55}"/>
              </a:ext>
            </a:extLst>
          </p:cNvPr>
          <p:cNvSpPr/>
          <p:nvPr/>
        </p:nvSpPr>
        <p:spPr>
          <a:xfrm>
            <a:off x="5273070" y="5563916"/>
            <a:ext cx="979714" cy="644070"/>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66774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604F50-D073-4381-9239-8B7AE8CD1864}"/>
              </a:ext>
            </a:extLst>
          </p:cNvPr>
          <p:cNvSpPr>
            <a:spLocks noGrp="1"/>
          </p:cNvSpPr>
          <p:nvPr>
            <p:ph type="title"/>
          </p:nvPr>
        </p:nvSpPr>
        <p:spPr>
          <a:xfrm>
            <a:off x="1752599" y="392629"/>
            <a:ext cx="10133013" cy="597971"/>
          </a:xfrm>
        </p:spPr>
        <p:txBody>
          <a:bodyPr>
            <a:noAutofit/>
          </a:bodyPr>
          <a:lstStyle/>
          <a:p>
            <a:r>
              <a:rPr lang="fr-FR" sz="3000" b="1" dirty="0">
                <a:solidFill>
                  <a:srgbClr val="0070C0"/>
                </a:solidFill>
              </a:rPr>
              <a:t>Mes Facilités de Circulation Dématérialisées (MFCD)</a:t>
            </a:r>
          </a:p>
        </p:txBody>
      </p:sp>
      <p:sp>
        <p:nvSpPr>
          <p:cNvPr id="4" name="Espace réservé du numéro de diapositive 3">
            <a:extLst>
              <a:ext uri="{FF2B5EF4-FFF2-40B4-BE49-F238E27FC236}">
                <a16:creationId xmlns:a16="http://schemas.microsoft.com/office/drawing/2014/main" id="{CC761B2E-3938-48B7-B422-68889EEEA2E2}"/>
              </a:ext>
            </a:extLst>
          </p:cNvPr>
          <p:cNvSpPr>
            <a:spLocks noGrp="1"/>
          </p:cNvSpPr>
          <p:nvPr>
            <p:ph type="sldNum" sz="quarter" idx="12"/>
          </p:nvPr>
        </p:nvSpPr>
        <p:spPr/>
        <p:txBody>
          <a:bodyPr/>
          <a:lstStyle/>
          <a:p>
            <a:fld id="{69E57DC2-970A-4B3E-BB1C-7A09969E49DF}" type="slidenum">
              <a:rPr lang="en-US" smtClean="0"/>
              <a:t>4</a:t>
            </a:fld>
            <a:endParaRPr lang="en-US"/>
          </a:p>
        </p:txBody>
      </p:sp>
      <p:pic>
        <p:nvPicPr>
          <p:cNvPr id="6" name="Image 5">
            <a:extLst>
              <a:ext uri="{FF2B5EF4-FFF2-40B4-BE49-F238E27FC236}">
                <a16:creationId xmlns:a16="http://schemas.microsoft.com/office/drawing/2014/main" id="{187E3DB1-BB58-467B-85B2-E10041B2DC3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379" t="4534" b="5752"/>
          <a:stretch/>
        </p:blipFill>
        <p:spPr>
          <a:xfrm>
            <a:off x="7054432" y="3370087"/>
            <a:ext cx="2450183" cy="2387633"/>
          </a:xfrm>
          <a:prstGeom prst="rect">
            <a:avLst/>
          </a:prstGeom>
        </p:spPr>
      </p:pic>
      <p:sp>
        <p:nvSpPr>
          <p:cNvPr id="7" name="ZoneTexte 6">
            <a:extLst>
              <a:ext uri="{FF2B5EF4-FFF2-40B4-BE49-F238E27FC236}">
                <a16:creationId xmlns:a16="http://schemas.microsoft.com/office/drawing/2014/main" id="{54F8739B-5C4B-6BD9-BE3E-DD3969E8F208}"/>
              </a:ext>
            </a:extLst>
          </p:cNvPr>
          <p:cNvSpPr txBox="1"/>
          <p:nvPr/>
        </p:nvSpPr>
        <p:spPr>
          <a:xfrm>
            <a:off x="199697" y="1271752"/>
            <a:ext cx="10930758" cy="1569660"/>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200" dirty="0">
                <a:solidFill>
                  <a:srgbClr val="FFFFFF"/>
                </a:solidFill>
                <a:latin typeface="Avenir Next LT Pro"/>
              </a:rPr>
              <a:t>Une application Internet pour gérer les FC de la famille :</a:t>
            </a:r>
          </a:p>
          <a:p>
            <a:endParaRPr lang="fr-FR" sz="3200" dirty="0">
              <a:solidFill>
                <a:srgbClr val="FFFFFF"/>
              </a:solidFill>
              <a:latin typeface="Avenir Next LT Pro"/>
            </a:endParaRPr>
          </a:p>
          <a:p>
            <a:r>
              <a:rPr lang="fr-FR" sz="3200" dirty="0">
                <a:solidFill>
                  <a:srgbClr val="FF0000"/>
                </a:solidFill>
                <a:latin typeface="Avenir Next LT Pro"/>
              </a:rPr>
              <a:t>M</a:t>
            </a:r>
            <a:r>
              <a:rPr lang="fr-FR" sz="3200" dirty="0">
                <a:solidFill>
                  <a:srgbClr val="FFFFFF"/>
                </a:solidFill>
                <a:latin typeface="Avenir Next LT Pro"/>
              </a:rPr>
              <a:t>es </a:t>
            </a:r>
            <a:r>
              <a:rPr lang="fr-FR" sz="3200" dirty="0">
                <a:solidFill>
                  <a:srgbClr val="FF0000"/>
                </a:solidFill>
                <a:latin typeface="Avenir Next LT Pro"/>
              </a:rPr>
              <a:t>F</a:t>
            </a:r>
            <a:r>
              <a:rPr lang="fr-FR" sz="3200" dirty="0">
                <a:solidFill>
                  <a:srgbClr val="FFFFFF"/>
                </a:solidFill>
                <a:latin typeface="Avenir Next LT Pro"/>
              </a:rPr>
              <a:t>acilités de </a:t>
            </a:r>
            <a:r>
              <a:rPr lang="fr-FR" sz="3200" dirty="0">
                <a:solidFill>
                  <a:srgbClr val="FF0000"/>
                </a:solidFill>
                <a:latin typeface="Avenir Next LT Pro"/>
              </a:rPr>
              <a:t>C</a:t>
            </a:r>
            <a:r>
              <a:rPr lang="fr-FR" sz="3200" dirty="0">
                <a:solidFill>
                  <a:srgbClr val="FFFFFF"/>
                </a:solidFill>
                <a:latin typeface="Avenir Next LT Pro"/>
              </a:rPr>
              <a:t>irculation </a:t>
            </a:r>
            <a:r>
              <a:rPr lang="fr-FR" sz="3200" dirty="0">
                <a:solidFill>
                  <a:srgbClr val="FF0000"/>
                </a:solidFill>
                <a:latin typeface="Avenir Next LT Pro"/>
              </a:rPr>
              <a:t>D</a:t>
            </a:r>
            <a:r>
              <a:rPr lang="fr-FR" sz="3200" dirty="0">
                <a:solidFill>
                  <a:srgbClr val="FFFFFF"/>
                </a:solidFill>
                <a:latin typeface="Avenir Next LT Pro"/>
              </a:rPr>
              <a:t>ématérialisées.</a:t>
            </a:r>
          </a:p>
        </p:txBody>
      </p:sp>
      <p:sp>
        <p:nvSpPr>
          <p:cNvPr id="8" name="ZoneTexte 7">
            <a:extLst>
              <a:ext uri="{FF2B5EF4-FFF2-40B4-BE49-F238E27FC236}">
                <a16:creationId xmlns:a16="http://schemas.microsoft.com/office/drawing/2014/main" id="{9FD91423-9F11-F5AD-5CBB-85840747312D}"/>
              </a:ext>
            </a:extLst>
          </p:cNvPr>
          <p:cNvSpPr txBox="1"/>
          <p:nvPr/>
        </p:nvSpPr>
        <p:spPr>
          <a:xfrm>
            <a:off x="199697" y="3571738"/>
            <a:ext cx="6248641" cy="584775"/>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200" dirty="0">
                <a:solidFill>
                  <a:srgbClr val="FFFFFF"/>
                </a:solidFill>
                <a:latin typeface="Avenir Next LT Pro"/>
              </a:rPr>
              <a:t>Un sigle : </a:t>
            </a:r>
            <a:r>
              <a:rPr lang="fr-FR" sz="3200" dirty="0">
                <a:solidFill>
                  <a:srgbClr val="FF0000"/>
                </a:solidFill>
                <a:latin typeface="Avenir Next LT Pro"/>
              </a:rPr>
              <a:t>MFCD</a:t>
            </a:r>
          </a:p>
        </p:txBody>
      </p:sp>
      <p:sp>
        <p:nvSpPr>
          <p:cNvPr id="9" name="ZoneTexte 8">
            <a:extLst>
              <a:ext uri="{FF2B5EF4-FFF2-40B4-BE49-F238E27FC236}">
                <a16:creationId xmlns:a16="http://schemas.microsoft.com/office/drawing/2014/main" id="{83E27020-C5C4-ED56-FB5E-13A8FD59908C}"/>
              </a:ext>
            </a:extLst>
          </p:cNvPr>
          <p:cNvSpPr txBox="1"/>
          <p:nvPr/>
        </p:nvSpPr>
        <p:spPr>
          <a:xfrm>
            <a:off x="199697" y="5178558"/>
            <a:ext cx="5279896" cy="707886"/>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4000" dirty="0">
                <a:solidFill>
                  <a:srgbClr val="FFFFFF"/>
                </a:solidFill>
                <a:latin typeface="Avenir Next LT Pro"/>
              </a:rPr>
              <a:t>Un logo :</a:t>
            </a:r>
          </a:p>
        </p:txBody>
      </p:sp>
      <p:sp>
        <p:nvSpPr>
          <p:cNvPr id="10" name="Flèche : haut 7">
            <a:extLst>
              <a:ext uri="{FF2B5EF4-FFF2-40B4-BE49-F238E27FC236}">
                <a16:creationId xmlns:a16="http://schemas.microsoft.com/office/drawing/2014/main" id="{E820AA52-8B2A-4DF3-2660-74ACF3C806A5}"/>
              </a:ext>
            </a:extLst>
          </p:cNvPr>
          <p:cNvSpPr/>
          <p:nvPr/>
        </p:nvSpPr>
        <p:spPr>
          <a:xfrm rot="4128081">
            <a:off x="6357226" y="5150350"/>
            <a:ext cx="182225" cy="956441"/>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1831966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1">
            <a:extLst>
              <a:ext uri="{FF2B5EF4-FFF2-40B4-BE49-F238E27FC236}">
                <a16:creationId xmlns:a16="http://schemas.microsoft.com/office/drawing/2014/main" id="{3C274F84-CA0A-4265-9C68-266E5D4A1FB6}"/>
              </a:ext>
            </a:extLst>
          </p:cNvPr>
          <p:cNvSpPr txBox="1"/>
          <p:nvPr/>
        </p:nvSpPr>
        <p:spPr>
          <a:xfrm>
            <a:off x="769242" y="677806"/>
            <a:ext cx="11422758" cy="4761966"/>
          </a:xfrm>
          <a:prstGeom prst="rect">
            <a:avLst/>
          </a:prstGeom>
          <a:noFill/>
          <a:ln cap="flat">
            <a:noFill/>
          </a:ln>
        </p:spPr>
        <p:txBody>
          <a:bodyPr vert="horz" wrap="square" lIns="82953" tIns="41476" rIns="82953" bIns="41476" anchor="t" anchorCtr="0" compatLnSpc="1">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44">
              <a:defRPr sz="1800" b="0" i="0" u="none" strike="noStrike" kern="0" cap="none" spc="0" baseline="0">
                <a:solidFill>
                  <a:srgbClr val="000000"/>
                </a:solidFill>
                <a:uFillTx/>
              </a:defRPr>
            </a:pPr>
            <a:endParaRPr lang="fr-FR" sz="2400" b="1" u="sng" dirty="0">
              <a:solidFill>
                <a:srgbClr val="C00000"/>
              </a:solidFill>
              <a:latin typeface="Avenir Next LT Pro"/>
              <a:ea typeface="Verdana"/>
            </a:endParaRPr>
          </a:p>
          <a:p>
            <a:pPr algn="ctr"/>
            <a:r>
              <a:rPr lang="fr-FR" sz="3200" b="1" dirty="0">
                <a:solidFill>
                  <a:srgbClr val="00B0F0"/>
                </a:solidFill>
                <a:latin typeface="Avenir Next LT Pro"/>
                <a:ea typeface="Verdana"/>
              </a:rPr>
              <a:t>Deuxième étape : </a:t>
            </a:r>
          </a:p>
          <a:p>
            <a:pPr algn="ctr"/>
            <a:endParaRPr lang="fr-FR" sz="3200" b="1" dirty="0">
              <a:solidFill>
                <a:srgbClr val="00B0F0"/>
              </a:solidFill>
              <a:latin typeface="Avenir Next LT Pro"/>
              <a:ea typeface="Verdana"/>
            </a:endParaRPr>
          </a:p>
          <a:p>
            <a:pPr algn="ctr"/>
            <a:r>
              <a:rPr lang="fr-FR" sz="4800" b="1" dirty="0">
                <a:solidFill>
                  <a:srgbClr val="FF0000"/>
                </a:solidFill>
                <a:latin typeface="Avenir Next LT Pro"/>
                <a:ea typeface="Verdana"/>
              </a:rPr>
              <a:t>En 2023</a:t>
            </a:r>
          </a:p>
          <a:p>
            <a:pPr algn="ctr"/>
            <a:endParaRPr lang="fr-FR" sz="2400" b="1" dirty="0">
              <a:solidFill>
                <a:srgbClr val="FF0000"/>
              </a:solidFill>
              <a:latin typeface="Avenir Next LT Pro"/>
              <a:ea typeface="Verdana"/>
            </a:endParaRPr>
          </a:p>
          <a:p>
            <a:pPr algn="ctr"/>
            <a:r>
              <a:rPr lang="fr-FR" sz="2400" b="1" dirty="0">
                <a:latin typeface="Avenir Next LT Pro"/>
                <a:ea typeface="Verdana"/>
              </a:rPr>
              <a:t>JE RECHERCHE</a:t>
            </a:r>
          </a:p>
          <a:p>
            <a:pPr algn="ctr"/>
            <a:r>
              <a:rPr lang="fr-FR" sz="2400" b="1" dirty="0">
                <a:latin typeface="Avenir Next LT Pro"/>
                <a:ea typeface="Verdana"/>
              </a:rPr>
              <a:t> </a:t>
            </a:r>
          </a:p>
          <a:p>
            <a:pPr algn="ctr"/>
            <a:r>
              <a:rPr lang="fr-FR" sz="2400" b="1" dirty="0">
                <a:solidFill>
                  <a:srgbClr val="00B050"/>
                </a:solidFill>
                <a:latin typeface="Avenir Next LT Pro"/>
                <a:ea typeface="Verdana"/>
              </a:rPr>
              <a:t>MA SOLUTION PERSONNELLE</a:t>
            </a:r>
          </a:p>
          <a:p>
            <a:pPr algn="ctr"/>
            <a:endParaRPr lang="fr-FR" sz="2400" b="1" dirty="0">
              <a:latin typeface="Avenir Next LT Pro"/>
              <a:ea typeface="Verdana"/>
            </a:endParaRPr>
          </a:p>
          <a:p>
            <a:pPr algn="ctr"/>
            <a:r>
              <a:rPr lang="fr-FR" sz="2400" b="1" dirty="0">
                <a:solidFill>
                  <a:srgbClr val="00B050"/>
                </a:solidFill>
                <a:latin typeface="Avenir Next LT Pro"/>
                <a:ea typeface="Verdana"/>
              </a:rPr>
              <a:t>POUR DISPOSER D’UN PERMIS INTERNET A PARTIR DE 2024</a:t>
            </a:r>
          </a:p>
          <a:p>
            <a:pPr algn="ctr"/>
            <a:endParaRPr lang="fr-FR" sz="2400" b="1" dirty="0">
              <a:latin typeface="Avenir Next LT Pro"/>
              <a:ea typeface="Verdana"/>
            </a:endParaRPr>
          </a:p>
        </p:txBody>
      </p:sp>
      <p:sp>
        <p:nvSpPr>
          <p:cNvPr id="11" name="ZoneTexte 10">
            <a:extLst>
              <a:ext uri="{FF2B5EF4-FFF2-40B4-BE49-F238E27FC236}">
                <a16:creationId xmlns:a16="http://schemas.microsoft.com/office/drawing/2014/main" id="{DF08398F-1DA6-4E51-B43F-CAC5F6DEB8BB}"/>
              </a:ext>
            </a:extLst>
          </p:cNvPr>
          <p:cNvSpPr txBox="1"/>
          <p:nvPr/>
        </p:nvSpPr>
        <p:spPr>
          <a:xfrm>
            <a:off x="1144394" y="958541"/>
            <a:ext cx="2743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solidFill>
                  <a:srgbClr val="FFFFFF"/>
                </a:solidFill>
                <a:latin typeface="Forte"/>
              </a:rPr>
              <a:t>RELAX !</a:t>
            </a:r>
            <a:endParaRPr lang="fr-FR" sz="2800">
              <a:solidFill>
                <a:srgbClr val="FFFFFF"/>
              </a:solidFill>
              <a:latin typeface="Forte"/>
              <a:cs typeface="Calibri"/>
            </a:endParaRPr>
          </a:p>
        </p:txBody>
      </p:sp>
      <p:pic>
        <p:nvPicPr>
          <p:cNvPr id="2" name="Image 2">
            <a:extLst>
              <a:ext uri="{FF2B5EF4-FFF2-40B4-BE49-F238E27FC236}">
                <a16:creationId xmlns:a16="http://schemas.microsoft.com/office/drawing/2014/main" id="{04ED7E4D-6A16-42C6-85AE-3BD128E863AA}"/>
              </a:ext>
            </a:extLst>
          </p:cNvPr>
          <p:cNvPicPr>
            <a:picLocks noChangeAspect="1"/>
          </p:cNvPicPr>
          <p:nvPr/>
        </p:nvPicPr>
        <p:blipFill>
          <a:blip r:embed="rId2"/>
          <a:stretch>
            <a:fillRect/>
          </a:stretch>
        </p:blipFill>
        <p:spPr>
          <a:xfrm>
            <a:off x="534307" y="526823"/>
            <a:ext cx="2705100" cy="1685925"/>
          </a:xfrm>
          <a:prstGeom prst="rect">
            <a:avLst/>
          </a:prstGeom>
        </p:spPr>
      </p:pic>
    </p:spTree>
    <p:extLst>
      <p:ext uri="{BB962C8B-B14F-4D97-AF65-F5344CB8AC3E}">
        <p14:creationId xmlns:p14="http://schemas.microsoft.com/office/powerpoint/2010/main" val="37689267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1D1E4312-D328-4134-8822-1992F3CA6B6F}"/>
              </a:ext>
            </a:extLst>
          </p:cNvPr>
          <p:cNvSpPr txBox="1"/>
          <p:nvPr/>
        </p:nvSpPr>
        <p:spPr>
          <a:xfrm>
            <a:off x="541456" y="397455"/>
            <a:ext cx="7671384" cy="3553045"/>
          </a:xfrm>
          <a:prstGeom prst="rect">
            <a:avLst/>
          </a:prstGeom>
          <a:noFill/>
          <a:ln cap="flat">
            <a:noFill/>
          </a:ln>
        </p:spPr>
        <p:txBody>
          <a:bodyPr vert="horz" wrap="square" lIns="82953" tIns="41476" rIns="82953" bIns="41476" anchor="t" anchorCtr="0" compatLnSpc="1">
            <a:spAutoFit/>
          </a:bodyPr>
          <a:lstStyle/>
          <a:p>
            <a:pPr defTabSz="829544">
              <a:lnSpc>
                <a:spcPct val="150000"/>
              </a:lnSpc>
              <a:defRPr sz="1800" b="0" i="0" u="none" strike="noStrike" kern="0" cap="none" spc="0" baseline="0">
                <a:solidFill>
                  <a:srgbClr val="000000"/>
                </a:solidFill>
                <a:uFillTx/>
              </a:defRPr>
            </a:pPr>
            <a:r>
              <a:rPr lang="fr-FR" sz="3200" b="1" dirty="0">
                <a:solidFill>
                  <a:srgbClr val="00B0F0"/>
                </a:solidFill>
                <a:latin typeface="Verdana"/>
                <a:ea typeface="Verdana"/>
              </a:rPr>
              <a:t>En effet,</a:t>
            </a:r>
          </a:p>
          <a:p>
            <a:pPr defTabSz="829544">
              <a:lnSpc>
                <a:spcPct val="150000"/>
              </a:lnSpc>
              <a:defRPr sz="1800" b="0" i="0" u="none" strike="noStrike" kern="0" cap="none" spc="0" baseline="0">
                <a:solidFill>
                  <a:srgbClr val="000000"/>
                </a:solidFill>
                <a:uFillTx/>
              </a:defRPr>
            </a:pPr>
            <a:r>
              <a:rPr lang="fr-FR" sz="3200" b="1" dirty="0">
                <a:solidFill>
                  <a:srgbClr val="00B0F0"/>
                </a:solidFill>
                <a:latin typeface="Verdana"/>
                <a:ea typeface="Verdana"/>
              </a:rPr>
              <a:t>En 2024, les fichets voyages « papier » ne seront plus utilisables.</a:t>
            </a:r>
            <a:endParaRPr lang="fr-FR" sz="2150" b="1" dirty="0">
              <a:solidFill>
                <a:srgbClr val="00B0F0"/>
              </a:solidFill>
              <a:latin typeface="Verdana"/>
              <a:ea typeface="Verdana"/>
            </a:endParaRPr>
          </a:p>
          <a:p>
            <a:pPr defTabSz="829544">
              <a:lnSpc>
                <a:spcPct val="250000"/>
              </a:lnSpc>
              <a:defRPr sz="1800" b="0" i="0" u="none" strike="noStrike" kern="0" cap="none" spc="0" baseline="0">
                <a:solidFill>
                  <a:srgbClr val="000000"/>
                </a:solidFill>
                <a:uFillTx/>
              </a:defRPr>
            </a:pPr>
            <a:endParaRPr lang="fr-FR" sz="1633" kern="0" dirty="0">
              <a:solidFill>
                <a:srgbClr val="000000"/>
              </a:solidFill>
              <a:latin typeface="Verdana"/>
              <a:ea typeface="Verdana"/>
              <a:cs typeface="Calibri"/>
            </a:endParaRPr>
          </a:p>
        </p:txBody>
      </p:sp>
      <p:sp>
        <p:nvSpPr>
          <p:cNvPr id="3" name="Espace réservé du numéro de diapositive 4">
            <a:extLst>
              <a:ext uri="{FF2B5EF4-FFF2-40B4-BE49-F238E27FC236}">
                <a16:creationId xmlns:a16="http://schemas.microsoft.com/office/drawing/2014/main" id="{4BC29525-BB35-4D8D-B12C-FB01AAADDC8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F785B98-AB9F-4338-92FD-CBD7B4EDCE4E}" type="slidenum">
              <a:rPr sz="1633"/>
              <a:pPr algn="r" defTabSz="829544" hangingPunct="0">
                <a:defRPr sz="1800" b="0" i="0" u="none" strike="noStrike" kern="0" cap="none" spc="0" baseline="0">
                  <a:solidFill>
                    <a:srgbClr val="000000"/>
                  </a:solidFill>
                  <a:uFillTx/>
                </a:defRPr>
              </a:pPr>
              <a:t>41</a:t>
            </a:fld>
            <a:endParaRPr lang="fr-FR" sz="1270">
              <a:solidFill>
                <a:srgbClr val="000000"/>
              </a:solidFill>
              <a:latin typeface="Times New Roman" pitchFamily="18"/>
              <a:ea typeface="Arial Unicode MS" pitchFamily="2"/>
              <a:cs typeface="Tahoma" pitchFamily="2"/>
            </a:endParaRPr>
          </a:p>
        </p:txBody>
      </p:sp>
      <p:sp>
        <p:nvSpPr>
          <p:cNvPr id="7" name="Espace réservé du numéro de diapositive 6">
            <a:extLst>
              <a:ext uri="{FF2B5EF4-FFF2-40B4-BE49-F238E27FC236}">
                <a16:creationId xmlns:a16="http://schemas.microsoft.com/office/drawing/2014/main" id="{7F80B719-8D64-46C7-925F-13D72AD6275C}"/>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2330E48-E004-4F21-9F28-7B9E3CDDD14E}" type="slidenum">
              <a:rPr sz="1633"/>
              <a:pPr algn="r" defTabSz="829544" hangingPunct="0">
                <a:defRPr sz="1800" b="0" i="0" u="none" strike="noStrike" kern="0" cap="none" spc="0" baseline="0">
                  <a:solidFill>
                    <a:srgbClr val="000000"/>
                  </a:solidFill>
                  <a:uFillTx/>
                </a:defRPr>
              </a:pPr>
              <a:t>41</a:t>
            </a:fld>
            <a:endParaRPr lang="fr-FR" sz="1270">
              <a:solidFill>
                <a:srgbClr val="000000"/>
              </a:solidFill>
              <a:latin typeface="Times New Roman" pitchFamily="18"/>
              <a:ea typeface="Arial Unicode MS" pitchFamily="2"/>
              <a:cs typeface="Tahoma" pitchFamily="2"/>
            </a:endParaRPr>
          </a:p>
        </p:txBody>
      </p:sp>
      <p:pic>
        <p:nvPicPr>
          <p:cNvPr id="4" name="Image 4" descr="Une image contenant texte&#10;&#10;Description générée automatiquement">
            <a:extLst>
              <a:ext uri="{FF2B5EF4-FFF2-40B4-BE49-F238E27FC236}">
                <a16:creationId xmlns:a16="http://schemas.microsoft.com/office/drawing/2014/main" id="{FEF83D7D-F222-4D68-BD98-EACACFB63298}"/>
              </a:ext>
            </a:extLst>
          </p:cNvPr>
          <p:cNvPicPr>
            <a:picLocks noChangeAspect="1"/>
          </p:cNvPicPr>
          <p:nvPr/>
        </p:nvPicPr>
        <p:blipFill rotWithShape="1">
          <a:blip r:embed="rId2"/>
          <a:srcRect l="1805" b="22042"/>
          <a:stretch/>
        </p:blipFill>
        <p:spPr>
          <a:xfrm>
            <a:off x="6827660" y="2714710"/>
            <a:ext cx="3922916" cy="3645378"/>
          </a:xfrm>
          <a:prstGeom prst="rect">
            <a:avLst/>
          </a:prstGeom>
        </p:spPr>
      </p:pic>
      <p:sp>
        <p:nvSpPr>
          <p:cNvPr id="9" name="Signe de multiplication 8">
            <a:extLst>
              <a:ext uri="{FF2B5EF4-FFF2-40B4-BE49-F238E27FC236}">
                <a16:creationId xmlns:a16="http://schemas.microsoft.com/office/drawing/2014/main" id="{82D90E4A-5069-BEBA-388B-080B8604A141}"/>
              </a:ext>
            </a:extLst>
          </p:cNvPr>
          <p:cNvSpPr/>
          <p:nvPr/>
        </p:nvSpPr>
        <p:spPr>
          <a:xfrm>
            <a:off x="6827660" y="2714710"/>
            <a:ext cx="995705" cy="1113092"/>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Signe de multiplication 8">
            <a:extLst>
              <a:ext uri="{FF2B5EF4-FFF2-40B4-BE49-F238E27FC236}">
                <a16:creationId xmlns:a16="http://schemas.microsoft.com/office/drawing/2014/main" id="{1121AE15-F048-9F26-0F01-E69AEFAF179E}"/>
              </a:ext>
            </a:extLst>
          </p:cNvPr>
          <p:cNvSpPr/>
          <p:nvPr/>
        </p:nvSpPr>
        <p:spPr>
          <a:xfrm flipV="1">
            <a:off x="6827660" y="4643773"/>
            <a:ext cx="995705" cy="1023041"/>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5740281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1">
            <a:extLst>
              <a:ext uri="{FF2B5EF4-FFF2-40B4-BE49-F238E27FC236}">
                <a16:creationId xmlns:a16="http://schemas.microsoft.com/office/drawing/2014/main" id="{3C274F84-CA0A-4265-9C68-266E5D4A1FB6}"/>
              </a:ext>
            </a:extLst>
          </p:cNvPr>
          <p:cNvSpPr txBox="1"/>
          <p:nvPr/>
        </p:nvSpPr>
        <p:spPr>
          <a:xfrm>
            <a:off x="559178" y="2082139"/>
            <a:ext cx="11422758" cy="3407749"/>
          </a:xfrm>
          <a:prstGeom prst="rect">
            <a:avLst/>
          </a:prstGeom>
          <a:noFill/>
          <a:ln cap="flat">
            <a:noFill/>
          </a:ln>
        </p:spPr>
        <p:txBody>
          <a:bodyPr vert="horz" wrap="square" lIns="82953" tIns="41476" rIns="82953" bIns="41476" anchor="t" anchorCtr="0" compatLnSpc="1">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3200" b="1" dirty="0">
                <a:solidFill>
                  <a:srgbClr val="00B0F0"/>
                </a:solidFill>
                <a:latin typeface="Avenir Next LT Pro"/>
                <a:ea typeface="Verdana"/>
              </a:rPr>
              <a:t> </a:t>
            </a:r>
          </a:p>
          <a:p>
            <a:pPr algn="ctr"/>
            <a:r>
              <a:rPr lang="fr-FR" sz="4000" dirty="0">
                <a:solidFill>
                  <a:srgbClr val="0070C0"/>
                </a:solidFill>
                <a:latin typeface="Avenir Next LT Pro"/>
                <a:ea typeface="Verdana"/>
              </a:rPr>
              <a:t>Dès maintenant,</a:t>
            </a:r>
          </a:p>
          <a:p>
            <a:pPr algn="ctr"/>
            <a:r>
              <a:rPr lang="fr-FR" sz="4000" dirty="0">
                <a:solidFill>
                  <a:srgbClr val="0070C0"/>
                </a:solidFill>
                <a:latin typeface="Avenir Next LT Pro"/>
                <a:ea typeface="Verdana"/>
              </a:rPr>
              <a:t>je sais déclencher un permis à la demande : </a:t>
            </a:r>
          </a:p>
          <a:p>
            <a:pPr marL="1943100" lvl="3" indent="-571500">
              <a:buFont typeface="Arial" panose="020B0604020202020204" pitchFamily="34" charset="0"/>
              <a:buChar char="•"/>
            </a:pPr>
            <a:r>
              <a:rPr lang="fr-FR" sz="4000" dirty="0">
                <a:solidFill>
                  <a:srgbClr val="0070C0"/>
                </a:solidFill>
                <a:latin typeface="Avenir Next LT Pro"/>
                <a:ea typeface="Verdana"/>
              </a:rPr>
              <a:t>soit sur mon ordinateur, </a:t>
            </a:r>
          </a:p>
          <a:p>
            <a:pPr marL="1943100" lvl="3" indent="-571500">
              <a:buFont typeface="Arial" panose="020B0604020202020204" pitchFamily="34" charset="0"/>
              <a:buChar char="•"/>
            </a:pPr>
            <a:r>
              <a:rPr lang="fr-FR" sz="4000" dirty="0">
                <a:solidFill>
                  <a:srgbClr val="0070C0"/>
                </a:solidFill>
                <a:latin typeface="Avenir Next LT Pro"/>
                <a:ea typeface="Verdana"/>
              </a:rPr>
              <a:t>soit sur mon smartphone.</a:t>
            </a:r>
            <a:endParaRPr lang="fr-FR" sz="4000" dirty="0">
              <a:latin typeface="Avenir Next LT Pro"/>
              <a:ea typeface="Verdana"/>
            </a:endParaRPr>
          </a:p>
          <a:p>
            <a:pPr algn="ctr"/>
            <a:endParaRPr lang="fr-FR" sz="2400" b="1" dirty="0">
              <a:latin typeface="Avenir Next LT Pro"/>
              <a:ea typeface="Verdana"/>
            </a:endParaRPr>
          </a:p>
        </p:txBody>
      </p:sp>
      <p:sp>
        <p:nvSpPr>
          <p:cNvPr id="7" name="ZoneTexte 6">
            <a:extLst>
              <a:ext uri="{FF2B5EF4-FFF2-40B4-BE49-F238E27FC236}">
                <a16:creationId xmlns:a16="http://schemas.microsoft.com/office/drawing/2014/main" id="{A3DC2598-5751-47EF-B2E9-2B67781CDE7B}"/>
              </a:ext>
            </a:extLst>
          </p:cNvPr>
          <p:cNvSpPr txBox="1"/>
          <p:nvPr/>
        </p:nvSpPr>
        <p:spPr>
          <a:xfrm>
            <a:off x="3200632" y="1368112"/>
            <a:ext cx="797983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600" dirty="0">
                <a:solidFill>
                  <a:srgbClr val="FF0000"/>
                </a:solidFill>
                <a:latin typeface="Avenir Next LT Pro"/>
                <a:cs typeface="Calibri"/>
              </a:rPr>
              <a:t>Si je suis connecté à Internet :</a:t>
            </a:r>
          </a:p>
        </p:txBody>
      </p:sp>
      <p:sp>
        <p:nvSpPr>
          <p:cNvPr id="11" name="ZoneTexte 10">
            <a:extLst>
              <a:ext uri="{FF2B5EF4-FFF2-40B4-BE49-F238E27FC236}">
                <a16:creationId xmlns:a16="http://schemas.microsoft.com/office/drawing/2014/main" id="{DF08398F-1DA6-4E51-B43F-CAC5F6DEB8BB}"/>
              </a:ext>
            </a:extLst>
          </p:cNvPr>
          <p:cNvSpPr txBox="1"/>
          <p:nvPr/>
        </p:nvSpPr>
        <p:spPr>
          <a:xfrm>
            <a:off x="1144394" y="958541"/>
            <a:ext cx="2743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solidFill>
                  <a:srgbClr val="FFFFFF"/>
                </a:solidFill>
                <a:latin typeface="Forte"/>
              </a:rPr>
              <a:t>RELAX !</a:t>
            </a:r>
            <a:endParaRPr lang="fr-FR" sz="2800">
              <a:solidFill>
                <a:srgbClr val="FFFFFF"/>
              </a:solidFill>
              <a:latin typeface="Forte"/>
              <a:cs typeface="Calibri"/>
            </a:endParaRPr>
          </a:p>
        </p:txBody>
      </p:sp>
      <p:pic>
        <p:nvPicPr>
          <p:cNvPr id="4" name="Image 6" descr="Une image contenant texte, orange, capture d’écran&#10;&#10;Description générée automatiquement">
            <a:extLst>
              <a:ext uri="{FF2B5EF4-FFF2-40B4-BE49-F238E27FC236}">
                <a16:creationId xmlns:a16="http://schemas.microsoft.com/office/drawing/2014/main" id="{FD2CEB2B-4828-4257-CEC3-AE7F3733A20D}"/>
              </a:ext>
            </a:extLst>
          </p:cNvPr>
          <p:cNvPicPr>
            <a:picLocks noChangeAspect="1"/>
          </p:cNvPicPr>
          <p:nvPr/>
        </p:nvPicPr>
        <p:blipFill>
          <a:blip r:embed="rId2"/>
          <a:stretch>
            <a:fillRect/>
          </a:stretch>
        </p:blipFill>
        <p:spPr>
          <a:xfrm>
            <a:off x="769242" y="415612"/>
            <a:ext cx="1629921" cy="2602317"/>
          </a:xfrm>
          <a:prstGeom prst="rect">
            <a:avLst/>
          </a:prstGeom>
          <a:noFill/>
          <a:ln cap="flat">
            <a:noFill/>
          </a:ln>
        </p:spPr>
      </p:pic>
    </p:spTree>
    <p:extLst>
      <p:ext uri="{BB962C8B-B14F-4D97-AF65-F5344CB8AC3E}">
        <p14:creationId xmlns:p14="http://schemas.microsoft.com/office/powerpoint/2010/main" val="2154288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29E47D5-5458-4A34-8985-A67DF2DE149A}"/>
              </a:ext>
            </a:extLst>
          </p:cNvPr>
          <p:cNvSpPr txBox="1"/>
          <p:nvPr/>
        </p:nvSpPr>
        <p:spPr>
          <a:xfrm>
            <a:off x="586337" y="2702728"/>
            <a:ext cx="11019325" cy="2216590"/>
          </a:xfrm>
          <a:prstGeom prst="rect">
            <a:avLst/>
          </a:prstGeom>
          <a:noFill/>
          <a:ln cap="flat">
            <a:noFill/>
          </a:ln>
        </p:spPr>
        <p:txBody>
          <a:bodyPr vert="horz" wrap="square" lIns="82953" tIns="41476" rIns="82953" bIns="41476" anchor="t" anchorCtr="0" compatLnSpc="1">
            <a:spAutoFit/>
          </a:bodyPr>
          <a:lstStyle/>
          <a:p>
            <a:pPr algn="ctr" defTabSz="829544">
              <a:lnSpc>
                <a:spcPct val="150000"/>
              </a:lnSpc>
              <a:defRPr sz="1800" b="0" i="0" u="none" strike="noStrike" kern="0" cap="none" spc="0" baseline="0">
                <a:solidFill>
                  <a:srgbClr val="000000"/>
                </a:solidFill>
                <a:uFillTx/>
              </a:defRPr>
            </a:pPr>
            <a:r>
              <a:rPr lang="fr-FR" sz="3200" b="1" kern="0" dirty="0">
                <a:latin typeface="Avenir Next LT Pro"/>
                <a:ea typeface="Verdana"/>
              </a:rPr>
              <a:t>2 formules </a:t>
            </a:r>
          </a:p>
          <a:p>
            <a:pPr algn="ctr" defTabSz="829544">
              <a:lnSpc>
                <a:spcPct val="150000"/>
              </a:lnSpc>
              <a:defRPr sz="1800" b="0" i="0" u="none" strike="noStrike" kern="0" cap="none" spc="0" baseline="0">
                <a:solidFill>
                  <a:srgbClr val="000000"/>
                </a:solidFill>
                <a:uFillTx/>
              </a:defRPr>
            </a:pPr>
            <a:r>
              <a:rPr lang="fr-FR" sz="3200" b="1" kern="0" dirty="0">
                <a:latin typeface="Avenir Next LT Pro"/>
                <a:ea typeface="Verdana"/>
              </a:rPr>
              <a:t>+ 1 formule en urgence</a:t>
            </a:r>
          </a:p>
          <a:p>
            <a:pPr algn="ctr" defTabSz="829544">
              <a:lnSpc>
                <a:spcPct val="150000"/>
              </a:lnSpc>
              <a:defRPr sz="1800" b="0" i="0" u="none" strike="noStrike" kern="0" cap="none" spc="0" baseline="0">
                <a:solidFill>
                  <a:srgbClr val="000000"/>
                </a:solidFill>
                <a:uFillTx/>
              </a:defRPr>
            </a:pPr>
            <a:r>
              <a:rPr lang="fr-FR" sz="3200" b="1" kern="0" dirty="0">
                <a:latin typeface="Avenir Next LT Pro"/>
                <a:ea typeface="Verdana"/>
              </a:rPr>
              <a:t>+ (peut-être) 1 formule !</a:t>
            </a:r>
          </a:p>
        </p:txBody>
      </p:sp>
      <p:sp>
        <p:nvSpPr>
          <p:cNvPr id="3" name="Espace réservé du numéro de diapositive 6">
            <a:extLst>
              <a:ext uri="{FF2B5EF4-FFF2-40B4-BE49-F238E27FC236}">
                <a16:creationId xmlns:a16="http://schemas.microsoft.com/office/drawing/2014/main" id="{90B6AF87-2BFF-4873-A4D3-12D6C5ECE64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5CBF027-7E8B-42F0-977A-E0744DD2BC24}" type="slidenum">
              <a:rPr sz="1633"/>
              <a:pPr algn="r" defTabSz="829544" hangingPunct="0">
                <a:defRPr sz="1800" b="0" i="0" u="none" strike="noStrike" kern="0" cap="none" spc="0" baseline="0">
                  <a:solidFill>
                    <a:srgbClr val="000000"/>
                  </a:solidFill>
                  <a:uFillTx/>
                </a:defRPr>
              </a:pPr>
              <a:t>43</a:t>
            </a:fld>
            <a:endParaRPr lang="fr-FR" sz="1270">
              <a:solidFill>
                <a:srgbClr val="000000"/>
              </a:solidFill>
              <a:latin typeface="Times New Roman" pitchFamily="18"/>
              <a:ea typeface="Arial Unicode MS" pitchFamily="2"/>
              <a:cs typeface="Tahoma" pitchFamily="2"/>
            </a:endParaRPr>
          </a:p>
        </p:txBody>
      </p:sp>
      <p:sp>
        <p:nvSpPr>
          <p:cNvPr id="4" name="ZoneTexte 8">
            <a:extLst>
              <a:ext uri="{FF2B5EF4-FFF2-40B4-BE49-F238E27FC236}">
                <a16:creationId xmlns:a16="http://schemas.microsoft.com/office/drawing/2014/main" id="{FBA34A2A-8D43-48E8-8438-869E89738A98}"/>
              </a:ext>
            </a:extLst>
          </p:cNvPr>
          <p:cNvSpPr txBox="1"/>
          <p:nvPr/>
        </p:nvSpPr>
        <p:spPr>
          <a:xfrm>
            <a:off x="1511437" y="243937"/>
            <a:ext cx="10274163" cy="1130202"/>
          </a:xfrm>
          <a:prstGeom prst="rect">
            <a:avLst/>
          </a:prstGeom>
          <a:noFill/>
          <a:ln w="28575" cap="flat">
            <a:solidFill>
              <a:srgbClr val="FF0000"/>
            </a:solidFill>
            <a:prstDash val="solid"/>
            <a:miter/>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3600" dirty="0">
                <a:solidFill>
                  <a:srgbClr val="FF0000"/>
                </a:solidFill>
                <a:latin typeface="Cooper Black"/>
                <a:cs typeface="Calibri"/>
              </a:rPr>
              <a:t>    </a:t>
            </a:r>
            <a:r>
              <a:rPr lang="fr-FR" sz="3200" dirty="0">
                <a:solidFill>
                  <a:srgbClr val="FF0000"/>
                </a:solidFill>
                <a:latin typeface="Cooper Black"/>
                <a:cs typeface="Calibri"/>
              </a:rPr>
              <a:t>Si je n'ai pas d'ordinateur à la maison :</a:t>
            </a:r>
          </a:p>
          <a:p>
            <a:pPr algn="ctr" defTabSz="829544">
              <a:defRPr sz="1800" b="0" i="0" u="none" strike="noStrike" kern="0" cap="none" spc="0" baseline="0">
                <a:solidFill>
                  <a:srgbClr val="000000"/>
                </a:solidFill>
                <a:uFillTx/>
              </a:defRPr>
            </a:pPr>
            <a:r>
              <a:rPr lang="fr-FR" sz="3200" dirty="0">
                <a:solidFill>
                  <a:srgbClr val="0070C0"/>
                </a:solidFill>
                <a:latin typeface="Cooper Black"/>
                <a:cs typeface="Calibri"/>
              </a:rPr>
              <a:t>Comment je ferai pour disposer d’un permis !  !</a:t>
            </a:r>
            <a:endParaRPr lang="fr-FR" sz="3200" kern="0" dirty="0">
              <a:solidFill>
                <a:srgbClr val="0070C0"/>
              </a:solidFill>
              <a:latin typeface="Calibri"/>
            </a:endParaRPr>
          </a:p>
        </p:txBody>
      </p:sp>
      <p:sp>
        <p:nvSpPr>
          <p:cNvPr id="8" name="Espace réservé du numéro de diapositive 7">
            <a:extLst>
              <a:ext uri="{FF2B5EF4-FFF2-40B4-BE49-F238E27FC236}">
                <a16:creationId xmlns:a16="http://schemas.microsoft.com/office/drawing/2014/main" id="{5F10F475-9B9E-4A94-AD0A-A13DCE350CF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CC287D4-8A03-4836-9D55-0D3E4101369C}" type="slidenum">
              <a:rPr sz="1633"/>
              <a:pPr algn="r" defTabSz="829544" hangingPunct="0">
                <a:defRPr sz="1800" b="0" i="0" u="none" strike="noStrike" kern="0" cap="none" spc="0" baseline="0">
                  <a:solidFill>
                    <a:srgbClr val="000000"/>
                  </a:solidFill>
                  <a:uFillTx/>
                </a:defRPr>
              </a:pPr>
              <a:t>43</a:t>
            </a:fld>
            <a:endParaRPr lang="fr-FR" sz="1270">
              <a:solidFill>
                <a:srgbClr val="000000"/>
              </a:solidFill>
              <a:latin typeface="Times New Roman" pitchFamily="18"/>
              <a:ea typeface="Arial Unicode MS" pitchFamily="2"/>
              <a:cs typeface="Tahoma" pitchFamily="2"/>
            </a:endParaRPr>
          </a:p>
        </p:txBody>
      </p:sp>
      <p:pic>
        <p:nvPicPr>
          <p:cNvPr id="9" name="Image 9" descr="Une image contenant texte, signe, clipart, graphiques vectoriels&#10;&#10;Description générée automatiquement">
            <a:extLst>
              <a:ext uri="{FF2B5EF4-FFF2-40B4-BE49-F238E27FC236}">
                <a16:creationId xmlns:a16="http://schemas.microsoft.com/office/drawing/2014/main" id="{E639ADAB-D266-4AD3-B28A-27DDB73E4B08}"/>
              </a:ext>
            </a:extLst>
          </p:cNvPr>
          <p:cNvPicPr>
            <a:picLocks noChangeAspect="1"/>
          </p:cNvPicPr>
          <p:nvPr/>
        </p:nvPicPr>
        <p:blipFill>
          <a:blip r:embed="rId2"/>
          <a:stretch>
            <a:fillRect/>
          </a:stretch>
        </p:blipFill>
        <p:spPr>
          <a:xfrm>
            <a:off x="406400" y="243937"/>
            <a:ext cx="1309914" cy="1054266"/>
          </a:xfrm>
          <a:prstGeom prst="rect">
            <a:avLst/>
          </a:prstGeom>
        </p:spPr>
      </p:pic>
    </p:spTree>
    <p:extLst>
      <p:ext uri="{BB962C8B-B14F-4D97-AF65-F5344CB8AC3E}">
        <p14:creationId xmlns:p14="http://schemas.microsoft.com/office/powerpoint/2010/main" val="360485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29E47D5-5458-4A34-8985-A67DF2DE149A}"/>
              </a:ext>
            </a:extLst>
          </p:cNvPr>
          <p:cNvSpPr txBox="1"/>
          <p:nvPr/>
        </p:nvSpPr>
        <p:spPr>
          <a:xfrm>
            <a:off x="586337" y="1687065"/>
            <a:ext cx="11019325" cy="4247915"/>
          </a:xfrm>
          <a:prstGeom prst="rect">
            <a:avLst/>
          </a:prstGeom>
          <a:noFill/>
          <a:ln cap="flat">
            <a:noFill/>
          </a:ln>
        </p:spPr>
        <p:txBody>
          <a:bodyPr vert="horz" wrap="square" lIns="82953" tIns="41476" rIns="82953" bIns="41476" anchor="t" anchorCtr="0" compatLnSpc="1">
            <a:spAutoFit/>
          </a:bodyPr>
          <a:lstStyle/>
          <a:p>
            <a:pPr algn="ctr" defTabSz="829544">
              <a:lnSpc>
                <a:spcPct val="150000"/>
              </a:lnSpc>
              <a:defRPr sz="1800" b="0" i="0" u="none" strike="noStrike" kern="0" cap="none" spc="0" baseline="0">
                <a:solidFill>
                  <a:srgbClr val="000000"/>
                </a:solidFill>
                <a:uFillTx/>
              </a:defRPr>
            </a:pPr>
            <a:r>
              <a:rPr lang="fr-FR" sz="3200" b="1" u="sng" kern="0" dirty="0">
                <a:latin typeface="Avenir Next LT Pro"/>
                <a:ea typeface="Verdana"/>
              </a:rPr>
              <a:t>1</a:t>
            </a:r>
            <a:r>
              <a:rPr lang="fr-FR" sz="3200" b="1" u="sng" kern="0" baseline="30000" dirty="0">
                <a:latin typeface="Avenir Next LT Pro"/>
                <a:ea typeface="Verdana"/>
              </a:rPr>
              <a:t>ère</a:t>
            </a:r>
            <a:r>
              <a:rPr lang="fr-FR" sz="3200" b="1" u="sng" kern="0" dirty="0">
                <a:latin typeface="Avenir Next LT Pro"/>
                <a:ea typeface="Verdana"/>
              </a:rPr>
              <a:t> formule – La formule SNCF </a:t>
            </a:r>
            <a:r>
              <a:rPr lang="fr-FR" sz="3200" b="1" kern="0" dirty="0">
                <a:latin typeface="Avenir Next LT Pro"/>
                <a:ea typeface="Verdana"/>
              </a:rPr>
              <a:t>: </a:t>
            </a:r>
          </a:p>
          <a:p>
            <a:pPr algn="ctr" defTabSz="829544">
              <a:lnSpc>
                <a:spcPct val="150000"/>
              </a:lnSpc>
              <a:defRPr sz="1800" b="0" i="0" u="none" strike="noStrike" kern="0" cap="none" spc="0" baseline="0">
                <a:solidFill>
                  <a:srgbClr val="000000"/>
                </a:solidFill>
                <a:uFillTx/>
              </a:defRPr>
            </a:pPr>
            <a:r>
              <a:rPr lang="fr-FR" sz="3200" b="1" kern="0" dirty="0">
                <a:solidFill>
                  <a:srgbClr val="00B050"/>
                </a:solidFill>
                <a:latin typeface="Avenir Next LT Pro"/>
                <a:ea typeface="Verdana"/>
              </a:rPr>
              <a:t>TELEPHONER</a:t>
            </a:r>
            <a:r>
              <a:rPr lang="fr-FR" sz="3200" b="1" kern="0" dirty="0">
                <a:latin typeface="Avenir Next LT Pro"/>
                <a:ea typeface="Verdana"/>
              </a:rPr>
              <a:t> </a:t>
            </a:r>
            <a:r>
              <a:rPr lang="fr-FR" sz="2400" b="1" kern="0" dirty="0">
                <a:latin typeface="Avenir Next LT Pro"/>
                <a:ea typeface="Verdana"/>
              </a:rPr>
              <a:t>PAR AVANCE</a:t>
            </a:r>
          </a:p>
          <a:p>
            <a:pPr algn="ctr" defTabSz="829544">
              <a:lnSpc>
                <a:spcPct val="150000"/>
              </a:lnSpc>
              <a:defRPr sz="1800" b="0" i="0" u="none" strike="noStrike" kern="0" cap="none" spc="0" baseline="0">
                <a:solidFill>
                  <a:srgbClr val="000000"/>
                </a:solidFill>
                <a:uFillTx/>
              </a:defRPr>
            </a:pPr>
            <a:r>
              <a:rPr lang="fr-FR" sz="2000" dirty="0">
                <a:latin typeface="Avenir Next LT Pro"/>
                <a:ea typeface="Verdana"/>
              </a:rPr>
              <a:t>Assistance Utilisateurs au </a:t>
            </a:r>
            <a:r>
              <a:rPr lang="fr-FR" sz="2000" b="1" dirty="0">
                <a:solidFill>
                  <a:srgbClr val="0070C0"/>
                </a:solidFill>
                <a:latin typeface="Avenir Next LT Pro"/>
                <a:ea typeface="Verdana"/>
              </a:rPr>
              <a:t>0809 400 110 </a:t>
            </a:r>
          </a:p>
          <a:p>
            <a:pPr algn="ctr" defTabSz="829544">
              <a:lnSpc>
                <a:spcPct val="150000"/>
              </a:lnSpc>
              <a:defRPr sz="1800" b="0" i="0" u="none" strike="noStrike" kern="0" cap="none" spc="0" baseline="0">
                <a:solidFill>
                  <a:srgbClr val="000000"/>
                </a:solidFill>
                <a:uFillTx/>
              </a:defRPr>
            </a:pPr>
            <a:endParaRPr lang="fr-FR" sz="2000" dirty="0">
              <a:solidFill>
                <a:srgbClr val="000000"/>
              </a:solidFill>
              <a:latin typeface="Avenir Next LT Pro"/>
              <a:ea typeface="Verdana"/>
            </a:endParaRPr>
          </a:p>
          <a:p>
            <a:pPr lvl="2" algn="ctr" defTabSz="829544">
              <a:lnSpc>
                <a:spcPct val="150000"/>
              </a:lnSpc>
              <a:defRPr sz="1800" b="0" i="0" u="none" strike="noStrike" kern="0" cap="none" spc="0" baseline="0">
                <a:solidFill>
                  <a:srgbClr val="000000"/>
                </a:solidFill>
                <a:uFillTx/>
              </a:defRPr>
            </a:pPr>
            <a:r>
              <a:rPr lang="fr-FR" sz="2000" dirty="0">
                <a:solidFill>
                  <a:srgbClr val="000000"/>
                </a:solidFill>
                <a:latin typeface="Avenir Next LT Pro"/>
                <a:ea typeface="Verdana"/>
              </a:rPr>
              <a:t>Un conseiller </a:t>
            </a:r>
            <a:r>
              <a:rPr lang="fr-FR" sz="2800" b="1" dirty="0">
                <a:solidFill>
                  <a:srgbClr val="000000"/>
                </a:solidFill>
                <a:latin typeface="Avenir Next LT Pro"/>
                <a:ea typeface="Verdana"/>
              </a:rPr>
              <a:t>imprime</a:t>
            </a:r>
            <a:r>
              <a:rPr lang="fr-FR" sz="2000" dirty="0">
                <a:solidFill>
                  <a:srgbClr val="000000"/>
                </a:solidFill>
                <a:latin typeface="Avenir Next LT Pro"/>
                <a:ea typeface="Verdana"/>
              </a:rPr>
              <a:t> et vous </a:t>
            </a:r>
            <a:r>
              <a:rPr lang="fr-FR" sz="2800" b="1" dirty="0">
                <a:solidFill>
                  <a:srgbClr val="000000"/>
                </a:solidFill>
                <a:latin typeface="Avenir Next LT Pro"/>
                <a:ea typeface="Verdana"/>
              </a:rPr>
              <a:t>expédie</a:t>
            </a:r>
            <a:r>
              <a:rPr lang="fr-FR" sz="2000" dirty="0">
                <a:solidFill>
                  <a:srgbClr val="000000"/>
                </a:solidFill>
                <a:latin typeface="Avenir Next LT Pro"/>
                <a:ea typeface="Verdana"/>
              </a:rPr>
              <a:t> par courrier </a:t>
            </a:r>
          </a:p>
          <a:p>
            <a:pPr lvl="2" algn="ctr" defTabSz="829544">
              <a:lnSpc>
                <a:spcPct val="150000"/>
              </a:lnSpc>
              <a:defRPr sz="1800" b="0" i="0" u="none" strike="noStrike" kern="0" cap="none" spc="0" baseline="0">
                <a:solidFill>
                  <a:srgbClr val="000000"/>
                </a:solidFill>
                <a:uFillTx/>
              </a:defRPr>
            </a:pPr>
            <a:endParaRPr lang="fr-FR" sz="2000" dirty="0">
              <a:solidFill>
                <a:srgbClr val="000000"/>
              </a:solidFill>
              <a:latin typeface="Avenir Next LT Pro"/>
              <a:ea typeface="Verdana"/>
            </a:endParaRPr>
          </a:p>
          <a:p>
            <a:pPr lvl="2" algn="ctr" defTabSz="829544">
              <a:lnSpc>
                <a:spcPct val="150000"/>
              </a:lnSpc>
              <a:defRPr sz="1800" b="0" i="0" u="none" strike="noStrike" kern="0" cap="none" spc="0" baseline="0">
                <a:solidFill>
                  <a:srgbClr val="000000"/>
                </a:solidFill>
                <a:uFillTx/>
              </a:defRPr>
            </a:pPr>
            <a:r>
              <a:rPr lang="fr-FR" sz="3200" b="1" dirty="0">
                <a:solidFill>
                  <a:srgbClr val="0070C0"/>
                </a:solidFill>
                <a:latin typeface="Avenir Next LT Pro"/>
                <a:ea typeface="Verdana"/>
              </a:rPr>
              <a:t>le </a:t>
            </a:r>
            <a:r>
              <a:rPr lang="fr-FR" sz="3200" b="1" u="sng" dirty="0">
                <a:solidFill>
                  <a:srgbClr val="0070C0"/>
                </a:solidFill>
                <a:latin typeface="Avenir Next LT Pro"/>
                <a:ea typeface="Verdana"/>
              </a:rPr>
              <a:t>justificatif de voyage</a:t>
            </a:r>
            <a:r>
              <a:rPr lang="fr-FR" sz="3200" b="1" dirty="0">
                <a:solidFill>
                  <a:srgbClr val="0070C0"/>
                </a:solidFill>
                <a:latin typeface="Avenir Next LT Pro"/>
                <a:ea typeface="Verdana"/>
              </a:rPr>
              <a:t>.</a:t>
            </a:r>
            <a:endParaRPr lang="fr-FR" sz="3200" b="1" u="sng" dirty="0">
              <a:solidFill>
                <a:srgbClr val="0070C0"/>
              </a:solidFill>
              <a:latin typeface="Avenir Next LT Pro"/>
              <a:cs typeface="Calibri"/>
            </a:endParaRPr>
          </a:p>
        </p:txBody>
      </p:sp>
      <p:sp>
        <p:nvSpPr>
          <p:cNvPr id="3" name="Espace réservé du numéro de diapositive 6">
            <a:extLst>
              <a:ext uri="{FF2B5EF4-FFF2-40B4-BE49-F238E27FC236}">
                <a16:creationId xmlns:a16="http://schemas.microsoft.com/office/drawing/2014/main" id="{90B6AF87-2BFF-4873-A4D3-12D6C5ECE64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5CBF027-7E8B-42F0-977A-E0744DD2BC24}" type="slidenum">
              <a:rPr sz="1633"/>
              <a:pPr algn="r" defTabSz="829544" hangingPunct="0">
                <a:defRPr sz="1800" b="0" i="0" u="none" strike="noStrike" kern="0" cap="none" spc="0" baseline="0">
                  <a:solidFill>
                    <a:srgbClr val="000000"/>
                  </a:solidFill>
                  <a:uFillTx/>
                </a:defRPr>
              </a:pPr>
              <a:t>44</a:t>
            </a:fld>
            <a:endParaRPr lang="fr-FR" sz="1270">
              <a:solidFill>
                <a:srgbClr val="000000"/>
              </a:solidFill>
              <a:latin typeface="Times New Roman" pitchFamily="18"/>
              <a:ea typeface="Arial Unicode MS" pitchFamily="2"/>
              <a:cs typeface="Tahoma" pitchFamily="2"/>
            </a:endParaRPr>
          </a:p>
        </p:txBody>
      </p:sp>
      <p:sp>
        <p:nvSpPr>
          <p:cNvPr id="4" name="ZoneTexte 8">
            <a:extLst>
              <a:ext uri="{FF2B5EF4-FFF2-40B4-BE49-F238E27FC236}">
                <a16:creationId xmlns:a16="http://schemas.microsoft.com/office/drawing/2014/main" id="{FBA34A2A-8D43-48E8-8438-869E89738A98}"/>
              </a:ext>
            </a:extLst>
          </p:cNvPr>
          <p:cNvSpPr txBox="1"/>
          <p:nvPr/>
        </p:nvSpPr>
        <p:spPr>
          <a:xfrm>
            <a:off x="1511437" y="243937"/>
            <a:ext cx="10274163" cy="1130202"/>
          </a:xfrm>
          <a:prstGeom prst="rect">
            <a:avLst/>
          </a:prstGeom>
          <a:noFill/>
          <a:ln w="28575" cap="flat">
            <a:solidFill>
              <a:srgbClr val="FF0000"/>
            </a:solidFill>
            <a:prstDash val="solid"/>
            <a:miter/>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3600" dirty="0">
                <a:solidFill>
                  <a:srgbClr val="FF0000"/>
                </a:solidFill>
                <a:latin typeface="Cooper Black"/>
                <a:cs typeface="Calibri"/>
              </a:rPr>
              <a:t>    </a:t>
            </a:r>
            <a:r>
              <a:rPr lang="fr-FR" sz="3200" dirty="0">
                <a:solidFill>
                  <a:srgbClr val="FF0000"/>
                </a:solidFill>
                <a:latin typeface="Cooper Black"/>
                <a:cs typeface="Calibri"/>
              </a:rPr>
              <a:t>Si je n'ai pas d'ordinateur à la maison :</a:t>
            </a:r>
          </a:p>
          <a:p>
            <a:pPr algn="ctr" defTabSz="829544">
              <a:defRPr sz="1800" b="0" i="0" u="none" strike="noStrike" kern="0" cap="none" spc="0" baseline="0">
                <a:solidFill>
                  <a:srgbClr val="000000"/>
                </a:solidFill>
                <a:uFillTx/>
              </a:defRPr>
            </a:pPr>
            <a:r>
              <a:rPr lang="fr-FR" sz="3200" dirty="0">
                <a:solidFill>
                  <a:srgbClr val="0070C0"/>
                </a:solidFill>
                <a:latin typeface="Cooper Black"/>
                <a:cs typeface="Calibri"/>
              </a:rPr>
              <a:t>Comment je ferai pour disposer d’un permis !  !</a:t>
            </a:r>
            <a:endParaRPr lang="fr-FR" sz="3200" kern="0" dirty="0">
              <a:solidFill>
                <a:srgbClr val="0070C0"/>
              </a:solidFill>
              <a:latin typeface="Calibri"/>
            </a:endParaRPr>
          </a:p>
        </p:txBody>
      </p:sp>
      <p:sp>
        <p:nvSpPr>
          <p:cNvPr id="8" name="Espace réservé du numéro de diapositive 7">
            <a:extLst>
              <a:ext uri="{FF2B5EF4-FFF2-40B4-BE49-F238E27FC236}">
                <a16:creationId xmlns:a16="http://schemas.microsoft.com/office/drawing/2014/main" id="{5F10F475-9B9E-4A94-AD0A-A13DCE350CF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CC287D4-8A03-4836-9D55-0D3E4101369C}" type="slidenum">
              <a:rPr sz="1633"/>
              <a:pPr algn="r" defTabSz="829544" hangingPunct="0">
                <a:defRPr sz="1800" b="0" i="0" u="none" strike="noStrike" kern="0" cap="none" spc="0" baseline="0">
                  <a:solidFill>
                    <a:srgbClr val="000000"/>
                  </a:solidFill>
                  <a:uFillTx/>
                </a:defRPr>
              </a:pPr>
              <a:t>44</a:t>
            </a:fld>
            <a:endParaRPr lang="fr-FR" sz="1270">
              <a:solidFill>
                <a:srgbClr val="000000"/>
              </a:solidFill>
              <a:latin typeface="Times New Roman" pitchFamily="18"/>
              <a:ea typeface="Arial Unicode MS" pitchFamily="2"/>
              <a:cs typeface="Tahoma" pitchFamily="2"/>
            </a:endParaRPr>
          </a:p>
        </p:txBody>
      </p:sp>
      <p:pic>
        <p:nvPicPr>
          <p:cNvPr id="9" name="Image 9" descr="Une image contenant texte, signe, clipart, graphiques vectoriels&#10;&#10;Description générée automatiquement">
            <a:extLst>
              <a:ext uri="{FF2B5EF4-FFF2-40B4-BE49-F238E27FC236}">
                <a16:creationId xmlns:a16="http://schemas.microsoft.com/office/drawing/2014/main" id="{E639ADAB-D266-4AD3-B28A-27DDB73E4B08}"/>
              </a:ext>
            </a:extLst>
          </p:cNvPr>
          <p:cNvPicPr>
            <a:picLocks noChangeAspect="1"/>
          </p:cNvPicPr>
          <p:nvPr/>
        </p:nvPicPr>
        <p:blipFill>
          <a:blip r:embed="rId2"/>
          <a:stretch>
            <a:fillRect/>
          </a:stretch>
        </p:blipFill>
        <p:spPr>
          <a:xfrm>
            <a:off x="406400" y="243937"/>
            <a:ext cx="1309914" cy="1054266"/>
          </a:xfrm>
          <a:prstGeom prst="rect">
            <a:avLst/>
          </a:prstGeom>
        </p:spPr>
      </p:pic>
      <p:sp>
        <p:nvSpPr>
          <p:cNvPr id="6" name="Flèche : droite 5">
            <a:extLst>
              <a:ext uri="{FF2B5EF4-FFF2-40B4-BE49-F238E27FC236}">
                <a16:creationId xmlns:a16="http://schemas.microsoft.com/office/drawing/2014/main" id="{7889E5F4-BF8F-4118-AD2B-8F29FE5ADABF}"/>
              </a:ext>
            </a:extLst>
          </p:cNvPr>
          <p:cNvSpPr/>
          <p:nvPr/>
        </p:nvSpPr>
        <p:spPr>
          <a:xfrm>
            <a:off x="736600" y="3011656"/>
            <a:ext cx="979714" cy="64407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513706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re 1">
            <a:extLst>
              <a:ext uri="{FF2B5EF4-FFF2-40B4-BE49-F238E27FC236}">
                <a16:creationId xmlns:a16="http://schemas.microsoft.com/office/drawing/2014/main" id="{5EF1C111-C7AD-E341-9953-931891641F0E}"/>
              </a:ext>
            </a:extLst>
          </p:cNvPr>
          <p:cNvSpPr>
            <a:spLocks noGrp="1" noChangeArrowheads="1"/>
          </p:cNvSpPr>
          <p:nvPr>
            <p:ph type="title"/>
          </p:nvPr>
        </p:nvSpPr>
        <p:spPr>
          <a:xfrm>
            <a:off x="2819400" y="229596"/>
            <a:ext cx="8001000" cy="376397"/>
          </a:xfrm>
        </p:spPr>
        <p:txBody>
          <a:bodyPr>
            <a:noAutofit/>
          </a:bodyPr>
          <a:lstStyle/>
          <a:p>
            <a:r>
              <a:rPr lang="fr-FR" altLang="fr-FR" sz="1800" b="1">
                <a:solidFill>
                  <a:srgbClr val="0070C0"/>
                </a:solidFill>
              </a:rPr>
              <a:t>MFCD : Le justificatif </a:t>
            </a:r>
            <a:r>
              <a:rPr lang="fr-FR" altLang="fr-FR" sz="2000" b="1">
                <a:solidFill>
                  <a:srgbClr val="0070C0"/>
                </a:solidFill>
              </a:rPr>
              <a:t>de</a:t>
            </a:r>
            <a:r>
              <a:rPr lang="fr-FR" altLang="fr-FR" sz="1800" b="1">
                <a:solidFill>
                  <a:srgbClr val="0070C0"/>
                </a:solidFill>
              </a:rPr>
              <a:t> voyage</a:t>
            </a:r>
          </a:p>
        </p:txBody>
      </p:sp>
      <p:sp>
        <p:nvSpPr>
          <p:cNvPr id="3" name="Espace réservé du pied de page 2">
            <a:extLst>
              <a:ext uri="{FF2B5EF4-FFF2-40B4-BE49-F238E27FC236}">
                <a16:creationId xmlns:a16="http://schemas.microsoft.com/office/drawing/2014/main" id="{48D11BD5-9E7F-2448-A707-6217FA4E2BD3}"/>
              </a:ext>
            </a:extLst>
          </p:cNvPr>
          <p:cNvSpPr>
            <a:spLocks noGrp="1"/>
          </p:cNvSpPr>
          <p:nvPr>
            <p:ph type="ftr" sz="quarter" idx="11"/>
          </p:nvPr>
        </p:nvSpPr>
        <p:spPr/>
        <p:txBody>
          <a:bodyPr/>
          <a:lstStyle/>
          <a:p>
            <a:pPr>
              <a:defRPr/>
            </a:pPr>
            <a:r>
              <a:rPr lang="fr-FR"/>
              <a:t>La FGRCF-Union-Est</a:t>
            </a:r>
          </a:p>
        </p:txBody>
      </p:sp>
      <p:sp>
        <p:nvSpPr>
          <p:cNvPr id="4" name="Espace réservé du numéro de diapositive 3">
            <a:extLst>
              <a:ext uri="{FF2B5EF4-FFF2-40B4-BE49-F238E27FC236}">
                <a16:creationId xmlns:a16="http://schemas.microsoft.com/office/drawing/2014/main" id="{0CCCF25B-AF34-1643-A8AA-D84BCA2B37A6}"/>
              </a:ext>
            </a:extLst>
          </p:cNvPr>
          <p:cNvSpPr>
            <a:spLocks noGrp="1"/>
          </p:cNvSpPr>
          <p:nvPr>
            <p:ph type="sldNum" sz="quarter" idx="12"/>
          </p:nvPr>
        </p:nvSpPr>
        <p:spPr/>
        <p:txBody>
          <a:bodyPr/>
          <a:lstStyle/>
          <a:p>
            <a:pPr>
              <a:defRPr/>
            </a:pPr>
            <a:fld id="{72951413-0FCA-DF4B-BECE-03ED17B62A4E}" type="slidenum">
              <a:rPr lang="fr-FR" smtClean="0"/>
              <a:pPr>
                <a:defRPr/>
              </a:pPr>
              <a:t>45</a:t>
            </a:fld>
            <a:endParaRPr lang="fr-FR"/>
          </a:p>
        </p:txBody>
      </p:sp>
      <p:sp>
        <p:nvSpPr>
          <p:cNvPr id="5" name="ZoneTexte 4">
            <a:extLst>
              <a:ext uri="{FF2B5EF4-FFF2-40B4-BE49-F238E27FC236}">
                <a16:creationId xmlns:a16="http://schemas.microsoft.com/office/drawing/2014/main" id="{3E3EFDE9-6D4C-0C4E-ADE5-7BC566D017E3}"/>
              </a:ext>
            </a:extLst>
          </p:cNvPr>
          <p:cNvSpPr txBox="1"/>
          <p:nvPr/>
        </p:nvSpPr>
        <p:spPr>
          <a:xfrm>
            <a:off x="1311579" y="2568575"/>
            <a:ext cx="3939746" cy="369332"/>
          </a:xfrm>
          <a:prstGeom prst="rect">
            <a:avLst/>
          </a:prstGeom>
          <a:noFill/>
        </p:spPr>
        <p:txBody>
          <a:bodyPr wrap="square" rtlCol="0">
            <a:spAutoFit/>
          </a:bodyPr>
          <a:lstStyle/>
          <a:p>
            <a:r>
              <a:rPr lang="fr-FR" b="1">
                <a:solidFill>
                  <a:srgbClr val="FF0000"/>
                </a:solidFill>
              </a:rPr>
              <a:t>La carte de circulation SNCF </a:t>
            </a:r>
          </a:p>
        </p:txBody>
      </p:sp>
      <p:sp>
        <p:nvSpPr>
          <p:cNvPr id="8" name="ZoneTexte 7">
            <a:extLst>
              <a:ext uri="{FF2B5EF4-FFF2-40B4-BE49-F238E27FC236}">
                <a16:creationId xmlns:a16="http://schemas.microsoft.com/office/drawing/2014/main" id="{C5474F99-90F7-094F-99A4-5B7B6C467DE9}"/>
              </a:ext>
            </a:extLst>
          </p:cNvPr>
          <p:cNvSpPr txBox="1"/>
          <p:nvPr/>
        </p:nvSpPr>
        <p:spPr>
          <a:xfrm>
            <a:off x="1814214" y="3962294"/>
            <a:ext cx="2796746" cy="369332"/>
          </a:xfrm>
          <a:prstGeom prst="rect">
            <a:avLst/>
          </a:prstGeom>
          <a:noFill/>
        </p:spPr>
        <p:txBody>
          <a:bodyPr wrap="square" rtlCol="0">
            <a:spAutoFit/>
          </a:bodyPr>
          <a:lstStyle/>
          <a:p>
            <a:r>
              <a:rPr lang="fr-FR" b="1">
                <a:solidFill>
                  <a:srgbClr val="FF0000"/>
                </a:solidFill>
              </a:rPr>
              <a:t>Le QR code « permis »</a:t>
            </a:r>
          </a:p>
        </p:txBody>
      </p:sp>
      <p:sp>
        <p:nvSpPr>
          <p:cNvPr id="9" name="Flèche vers la droite 8">
            <a:extLst>
              <a:ext uri="{FF2B5EF4-FFF2-40B4-BE49-F238E27FC236}">
                <a16:creationId xmlns:a16="http://schemas.microsoft.com/office/drawing/2014/main" id="{2DC0C7A6-8385-404E-AF25-18511859ECA6}"/>
              </a:ext>
            </a:extLst>
          </p:cNvPr>
          <p:cNvSpPr/>
          <p:nvPr/>
        </p:nvSpPr>
        <p:spPr>
          <a:xfrm>
            <a:off x="4610961" y="2606675"/>
            <a:ext cx="1142999" cy="293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Flèche vers la droite 12">
            <a:extLst>
              <a:ext uri="{FF2B5EF4-FFF2-40B4-BE49-F238E27FC236}">
                <a16:creationId xmlns:a16="http://schemas.microsoft.com/office/drawing/2014/main" id="{908C2DDF-327C-A84C-8903-BBE9B1DECD6D}"/>
              </a:ext>
            </a:extLst>
          </p:cNvPr>
          <p:cNvSpPr/>
          <p:nvPr/>
        </p:nvSpPr>
        <p:spPr>
          <a:xfrm>
            <a:off x="4610960" y="4000394"/>
            <a:ext cx="1142999" cy="293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id="{B761E0F0-8C5C-44B7-8AC3-1AEEB0FA8B2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93706" y="806903"/>
            <a:ext cx="4510789" cy="5821501"/>
          </a:xfrm>
          <a:prstGeom prst="rect">
            <a:avLst/>
          </a:prstGeom>
        </p:spPr>
      </p:pic>
      <p:sp>
        <p:nvSpPr>
          <p:cNvPr id="11" name="ZoneTexte 10">
            <a:extLst>
              <a:ext uri="{FF2B5EF4-FFF2-40B4-BE49-F238E27FC236}">
                <a16:creationId xmlns:a16="http://schemas.microsoft.com/office/drawing/2014/main" id="{44EB646F-9CB1-B948-A456-CD19B729999F}"/>
              </a:ext>
            </a:extLst>
          </p:cNvPr>
          <p:cNvSpPr txBox="1"/>
          <p:nvPr/>
        </p:nvSpPr>
        <p:spPr>
          <a:xfrm>
            <a:off x="336331" y="806903"/>
            <a:ext cx="5390920" cy="1200329"/>
          </a:xfrm>
          <a:prstGeom prst="rect">
            <a:avLst/>
          </a:prstGeom>
          <a:noFill/>
        </p:spPr>
        <p:txBody>
          <a:bodyPr wrap="square" rtlCol="0">
            <a:spAutoFit/>
          </a:bodyPr>
          <a:lstStyle/>
          <a:p>
            <a:r>
              <a:rPr lang="fr-FR" sz="3600" b="1">
                <a:solidFill>
                  <a:srgbClr val="FF0000"/>
                </a:solidFill>
              </a:rPr>
              <a:t>C’est quoi le justificatif de voyage ?</a:t>
            </a:r>
          </a:p>
        </p:txBody>
      </p:sp>
      <p:sp>
        <p:nvSpPr>
          <p:cNvPr id="2" name="ZoneTexte 1">
            <a:extLst>
              <a:ext uri="{FF2B5EF4-FFF2-40B4-BE49-F238E27FC236}">
                <a16:creationId xmlns:a16="http://schemas.microsoft.com/office/drawing/2014/main" id="{832F9DFC-A90B-C848-85E6-79ABDEA8B5AD}"/>
              </a:ext>
            </a:extLst>
          </p:cNvPr>
          <p:cNvSpPr txBox="1"/>
          <p:nvPr/>
        </p:nvSpPr>
        <p:spPr>
          <a:xfrm>
            <a:off x="487864" y="2139821"/>
            <a:ext cx="4123096" cy="369332"/>
          </a:xfrm>
          <a:prstGeom prst="rect">
            <a:avLst/>
          </a:prstGeom>
          <a:noFill/>
        </p:spPr>
        <p:txBody>
          <a:bodyPr wrap="square" rtlCol="0">
            <a:spAutoFit/>
          </a:bodyPr>
          <a:lstStyle/>
          <a:p>
            <a:r>
              <a:rPr lang="fr-FR">
                <a:solidFill>
                  <a:srgbClr val="0070C0"/>
                </a:solidFill>
              </a:rPr>
              <a:t>Une feuille de papier A4 imprimée :</a:t>
            </a:r>
          </a:p>
        </p:txBody>
      </p:sp>
      <p:sp>
        <p:nvSpPr>
          <p:cNvPr id="12" name="ZoneTexte 11">
            <a:extLst>
              <a:ext uri="{FF2B5EF4-FFF2-40B4-BE49-F238E27FC236}">
                <a16:creationId xmlns:a16="http://schemas.microsoft.com/office/drawing/2014/main" id="{F46E64E6-0A58-D649-87DC-9809C24DB23E}"/>
              </a:ext>
            </a:extLst>
          </p:cNvPr>
          <p:cNvSpPr txBox="1"/>
          <p:nvPr/>
        </p:nvSpPr>
        <p:spPr>
          <a:xfrm>
            <a:off x="402646" y="4922242"/>
            <a:ext cx="3414485" cy="1015663"/>
          </a:xfrm>
          <a:prstGeom prst="rect">
            <a:avLst/>
          </a:prstGeom>
          <a:solidFill>
            <a:srgbClr val="00B05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000">
                <a:solidFill>
                  <a:srgbClr val="FFFFFF"/>
                </a:solidFill>
                <a:latin typeface="Avenir Next LT Pro"/>
              </a:rPr>
              <a:t>Voici le courrier envoyé par l'Assistance Utilisateurs suite à votre appel</a:t>
            </a:r>
            <a:endParaRPr lang="fr-FR" sz="2000">
              <a:solidFill>
                <a:srgbClr val="FFFFFF"/>
              </a:solidFill>
              <a:latin typeface="Avenir Next LT Pro"/>
              <a:cs typeface="Calibri"/>
            </a:endParaRPr>
          </a:p>
        </p:txBody>
      </p:sp>
    </p:spTree>
    <p:extLst>
      <p:ext uri="{BB962C8B-B14F-4D97-AF65-F5344CB8AC3E}">
        <p14:creationId xmlns:p14="http://schemas.microsoft.com/office/powerpoint/2010/main" val="37764225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2AC4A26-5B5E-4739-B08C-F519E2D8D01C}"/>
              </a:ext>
            </a:extLst>
          </p:cNvPr>
          <p:cNvSpPr txBox="1"/>
          <p:nvPr/>
        </p:nvSpPr>
        <p:spPr>
          <a:xfrm>
            <a:off x="178678" y="352098"/>
            <a:ext cx="11834646" cy="7803119"/>
          </a:xfrm>
          <a:prstGeom prst="rect">
            <a:avLst/>
          </a:prstGeom>
          <a:noFill/>
          <a:ln cap="flat">
            <a:noFill/>
          </a:ln>
        </p:spPr>
        <p:txBody>
          <a:bodyPr vert="horz" wrap="square" lIns="82953" tIns="41476" rIns="82953" bIns="41476" anchor="t" anchorCtr="0" compatLnSpc="1">
            <a:spAutoFit/>
          </a:bodyPr>
          <a:lstStyle/>
          <a:p>
            <a:pPr algn="ctr" defTabSz="829544">
              <a:lnSpc>
                <a:spcPct val="250000"/>
              </a:lnSpc>
              <a:defRPr sz="1800" b="0" i="0" u="none" strike="noStrike" kern="0" cap="none" spc="0" baseline="0">
                <a:solidFill>
                  <a:srgbClr val="000000"/>
                </a:solidFill>
                <a:uFillTx/>
              </a:defRPr>
            </a:pPr>
            <a:r>
              <a:rPr lang="fr-FR" sz="2150" b="1" dirty="0">
                <a:latin typeface="Avenir Next LT Pro"/>
                <a:ea typeface="Verdana"/>
              </a:rPr>
              <a:t>Mais il y a un problème ! </a:t>
            </a:r>
          </a:p>
          <a:p>
            <a:pPr algn="ctr" defTabSz="829544">
              <a:lnSpc>
                <a:spcPct val="250000"/>
              </a:lnSpc>
              <a:defRPr sz="1800" b="0" i="0" u="none" strike="noStrike" kern="0" cap="none" spc="0" baseline="0">
                <a:solidFill>
                  <a:srgbClr val="000000"/>
                </a:solidFill>
                <a:uFillTx/>
              </a:defRPr>
            </a:pPr>
            <a:endParaRPr lang="fr-FR" sz="2150" b="1" dirty="0">
              <a:solidFill>
                <a:srgbClr val="00B0F0"/>
              </a:solidFill>
              <a:latin typeface="Avenir Next LT Pro"/>
              <a:ea typeface="Verdana"/>
            </a:endParaRPr>
          </a:p>
          <a:p>
            <a:pPr algn="ctr" defTabSz="829544">
              <a:lnSpc>
                <a:spcPct val="250000"/>
              </a:lnSpc>
              <a:defRPr sz="1800" b="0" i="0" u="none" strike="noStrike" kern="0" cap="none" spc="0" baseline="0">
                <a:solidFill>
                  <a:srgbClr val="000000"/>
                </a:solidFill>
                <a:uFillTx/>
              </a:defRPr>
            </a:pPr>
            <a:r>
              <a:rPr lang="fr-FR" sz="3600" b="1" dirty="0">
                <a:solidFill>
                  <a:srgbClr val="FF0000"/>
                </a:solidFill>
                <a:latin typeface="Avenir Next LT Pro"/>
                <a:ea typeface="Verdana"/>
              </a:rPr>
              <a:t>Il faut anticiper d’au moins une dizaine de jours pour être sûr d’obtenir à temps ses FC.</a:t>
            </a:r>
          </a:p>
          <a:p>
            <a:pPr algn="ctr" defTabSz="829544">
              <a:lnSpc>
                <a:spcPct val="250000"/>
              </a:lnSpc>
              <a:defRPr sz="1800" b="0" i="0" u="none" strike="noStrike" kern="0" cap="none" spc="0" baseline="0">
                <a:solidFill>
                  <a:srgbClr val="000000"/>
                </a:solidFill>
                <a:uFillTx/>
              </a:defRPr>
            </a:pPr>
            <a:r>
              <a:rPr lang="fr-FR" sz="3600" b="1" dirty="0">
                <a:latin typeface="Avenir Next LT Pro"/>
                <a:ea typeface="Verdana"/>
              </a:rPr>
              <a:t>Existe-t-il une autre formule ?</a:t>
            </a:r>
          </a:p>
          <a:p>
            <a:pPr defTabSz="829544">
              <a:lnSpc>
                <a:spcPct val="250000"/>
              </a:lnSpc>
              <a:defRPr sz="1800" b="0" i="0" u="none" strike="noStrike" kern="0" cap="none" spc="0" baseline="0">
                <a:solidFill>
                  <a:srgbClr val="000000"/>
                </a:solidFill>
                <a:uFillTx/>
              </a:defRPr>
            </a:pPr>
            <a:endParaRPr lang="fr-FR" sz="3600" b="1" dirty="0">
              <a:solidFill>
                <a:srgbClr val="FF0000"/>
              </a:solidFill>
              <a:latin typeface="Avenir Next LT Pro"/>
              <a:ea typeface="Verdana"/>
            </a:endParaRPr>
          </a:p>
          <a:p>
            <a:pPr marL="3916680" lvl="8" indent="-259080" defTabSz="829544">
              <a:lnSpc>
                <a:spcPct val="200000"/>
              </a:lnSpc>
              <a:buSzPct val="100000"/>
              <a:buFont typeface="Arial"/>
              <a:buChar char="•"/>
              <a:defRPr sz="1800" b="0" i="0" u="none" strike="noStrike" kern="0" cap="none" spc="0" baseline="0">
                <a:solidFill>
                  <a:srgbClr val="000000"/>
                </a:solidFill>
                <a:uFillTx/>
              </a:defRPr>
            </a:pPr>
            <a:endParaRPr lang="fr-FR" sz="2000" b="1" u="sng" dirty="0">
              <a:solidFill>
                <a:srgbClr val="000000"/>
              </a:solidFill>
              <a:latin typeface="Avenir Next LT Pro"/>
              <a:ea typeface="Verdana"/>
            </a:endParaRPr>
          </a:p>
        </p:txBody>
      </p:sp>
      <p:pic>
        <p:nvPicPr>
          <p:cNvPr id="4" name="Image 9" descr="Une image contenant texte, signe, clipart, graphiques vectoriels&#10;&#10;Description générée automatiquement">
            <a:extLst>
              <a:ext uri="{FF2B5EF4-FFF2-40B4-BE49-F238E27FC236}">
                <a16:creationId xmlns:a16="http://schemas.microsoft.com/office/drawing/2014/main" id="{75B173A9-5DE9-814A-98A7-53878D84C4E5}"/>
              </a:ext>
            </a:extLst>
          </p:cNvPr>
          <p:cNvPicPr>
            <a:picLocks noChangeAspect="1"/>
          </p:cNvPicPr>
          <p:nvPr/>
        </p:nvPicPr>
        <p:blipFill>
          <a:blip r:embed="rId2"/>
          <a:stretch>
            <a:fillRect/>
          </a:stretch>
        </p:blipFill>
        <p:spPr>
          <a:xfrm>
            <a:off x="1327871" y="352098"/>
            <a:ext cx="1327782" cy="1068647"/>
          </a:xfrm>
          <a:prstGeom prst="rect">
            <a:avLst/>
          </a:prstGeom>
        </p:spPr>
      </p:pic>
    </p:spTree>
    <p:extLst>
      <p:ext uri="{BB962C8B-B14F-4D97-AF65-F5344CB8AC3E}">
        <p14:creationId xmlns:p14="http://schemas.microsoft.com/office/powerpoint/2010/main" val="10745372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29E47D5-5458-4A34-8985-A67DF2DE149A}"/>
              </a:ext>
            </a:extLst>
          </p:cNvPr>
          <p:cNvSpPr txBox="1"/>
          <p:nvPr/>
        </p:nvSpPr>
        <p:spPr>
          <a:xfrm>
            <a:off x="406400" y="1446839"/>
            <a:ext cx="11317117" cy="5273965"/>
          </a:xfrm>
          <a:prstGeom prst="rect">
            <a:avLst/>
          </a:prstGeom>
          <a:noFill/>
          <a:ln cap="flat">
            <a:noFill/>
          </a:ln>
        </p:spPr>
        <p:txBody>
          <a:bodyPr vert="horz" wrap="square" lIns="82953" tIns="41476" rIns="82953" bIns="41476" anchor="t" anchorCtr="0" compatLnSpc="1">
            <a:spAutoFit/>
          </a:bodyPr>
          <a:lstStyle/>
          <a:p>
            <a:pPr algn="ctr" defTabSz="829544">
              <a:lnSpc>
                <a:spcPct val="150000"/>
              </a:lnSpc>
              <a:defRPr sz="1800" b="0" i="0" u="none" strike="noStrike" kern="0" cap="none" spc="0" baseline="0">
                <a:solidFill>
                  <a:srgbClr val="000000"/>
                </a:solidFill>
                <a:uFillTx/>
              </a:defRPr>
            </a:pPr>
            <a:r>
              <a:rPr lang="fr-FR" sz="3200" b="1" kern="0" dirty="0">
                <a:solidFill>
                  <a:srgbClr val="0070C0"/>
                </a:solidFill>
                <a:latin typeface="Avenir Next LT Pro"/>
                <a:ea typeface="Verdana"/>
              </a:rPr>
              <a:t>2</a:t>
            </a:r>
            <a:r>
              <a:rPr lang="fr-FR" sz="3200" b="1" kern="0" baseline="30000" dirty="0">
                <a:solidFill>
                  <a:srgbClr val="0070C0"/>
                </a:solidFill>
                <a:latin typeface="Avenir Next LT Pro"/>
                <a:ea typeface="Verdana"/>
              </a:rPr>
              <a:t>ème</a:t>
            </a:r>
            <a:r>
              <a:rPr lang="fr-FR" sz="3200" b="1" kern="0" dirty="0">
                <a:solidFill>
                  <a:srgbClr val="0070C0"/>
                </a:solidFill>
                <a:latin typeface="Avenir Next LT Pro"/>
                <a:ea typeface="Verdana"/>
              </a:rPr>
              <a:t> formule – La formule de proximité : </a:t>
            </a:r>
          </a:p>
          <a:p>
            <a:pPr algn="ctr" defTabSz="829544">
              <a:lnSpc>
                <a:spcPct val="150000"/>
              </a:lnSpc>
              <a:defRPr sz="1800" b="0" i="0" u="none" strike="noStrike" kern="0" cap="none" spc="0" baseline="0">
                <a:solidFill>
                  <a:srgbClr val="000000"/>
                </a:solidFill>
                <a:uFillTx/>
              </a:defRPr>
            </a:pPr>
            <a:r>
              <a:rPr lang="fr-FR" sz="2800" kern="0" dirty="0">
                <a:latin typeface="Avenir Next LT Pro"/>
                <a:ea typeface="Verdana"/>
              </a:rPr>
              <a:t>Déléguer à </a:t>
            </a:r>
            <a:r>
              <a:rPr lang="fr-FR" sz="2800" b="1" kern="0" dirty="0">
                <a:solidFill>
                  <a:srgbClr val="00B050"/>
                </a:solidFill>
                <a:latin typeface="Avenir Next LT Pro"/>
                <a:ea typeface="Verdana"/>
              </a:rPr>
              <a:t>une personne de confiance et à proximité</a:t>
            </a:r>
            <a:r>
              <a:rPr lang="fr-FR" sz="2800" b="1" kern="0" dirty="0">
                <a:latin typeface="Avenir Next LT Pro"/>
                <a:ea typeface="Verdana"/>
              </a:rPr>
              <a:t> </a:t>
            </a:r>
          </a:p>
          <a:p>
            <a:pPr algn="ctr" defTabSz="829544">
              <a:lnSpc>
                <a:spcPct val="150000"/>
              </a:lnSpc>
              <a:defRPr sz="1800" b="0" i="0" u="none" strike="noStrike" kern="0" cap="none" spc="0" baseline="0">
                <a:solidFill>
                  <a:srgbClr val="000000"/>
                </a:solidFill>
                <a:uFillTx/>
              </a:defRPr>
            </a:pPr>
            <a:r>
              <a:rPr lang="fr-FR" sz="2800" kern="0" dirty="0">
                <a:latin typeface="Avenir Next LT Pro"/>
                <a:ea typeface="Verdana"/>
              </a:rPr>
              <a:t>la gestion de mon compte MFCD </a:t>
            </a:r>
          </a:p>
          <a:p>
            <a:pPr defTabSz="829544">
              <a:lnSpc>
                <a:spcPct val="150000"/>
              </a:lnSpc>
              <a:defRPr sz="1800" b="0" i="0" u="none" strike="noStrike" kern="0" cap="none" spc="0" baseline="0">
                <a:solidFill>
                  <a:srgbClr val="000000"/>
                </a:solidFill>
                <a:uFillTx/>
              </a:defRPr>
            </a:pPr>
            <a:r>
              <a:rPr lang="fr-FR" sz="2800" dirty="0">
                <a:latin typeface="Avenir Next LT Pro"/>
                <a:ea typeface="Verdana"/>
              </a:rPr>
              <a:t>A votre demande, cette personne  :</a:t>
            </a:r>
          </a:p>
          <a:p>
            <a:pPr marL="1371600" lvl="2" indent="-457200" defTabSz="829544">
              <a:lnSpc>
                <a:spcPct val="150000"/>
              </a:lnSpc>
              <a:buFont typeface="Wingdings" pitchFamily="2" charset="2"/>
              <a:buChar char="v"/>
              <a:defRPr sz="1800" b="0" i="0" u="none" strike="noStrike" kern="0" cap="none" spc="0" baseline="0">
                <a:solidFill>
                  <a:srgbClr val="000000"/>
                </a:solidFill>
                <a:uFillTx/>
              </a:defRPr>
            </a:pPr>
            <a:r>
              <a:rPr lang="fr-FR" sz="2800" dirty="0">
                <a:latin typeface="Avenir Next LT Pro"/>
                <a:ea typeface="Verdana"/>
              </a:rPr>
              <a:t>déclenche un permis sur votre compte, </a:t>
            </a:r>
          </a:p>
          <a:p>
            <a:pPr marL="1371600" lvl="2" indent="-457200" defTabSz="829544">
              <a:lnSpc>
                <a:spcPct val="150000"/>
              </a:lnSpc>
              <a:buFont typeface="Wingdings" pitchFamily="2" charset="2"/>
              <a:buChar char="v"/>
              <a:defRPr sz="1800" b="0" i="0" u="none" strike="noStrike" kern="0" cap="none" spc="0" baseline="0">
                <a:solidFill>
                  <a:srgbClr val="000000"/>
                </a:solidFill>
                <a:uFillTx/>
              </a:defRPr>
            </a:pPr>
            <a:r>
              <a:rPr lang="fr-FR" sz="2800" dirty="0">
                <a:latin typeface="Avenir Next LT Pro"/>
                <a:ea typeface="Verdana"/>
              </a:rPr>
              <a:t>imprime le </a:t>
            </a:r>
            <a:r>
              <a:rPr lang="fr-FR" sz="2800" u="sng" dirty="0">
                <a:latin typeface="Avenir Next LT Pro"/>
                <a:ea typeface="Verdana"/>
              </a:rPr>
              <a:t>justificatif de voyage (Carte de circulation + QR code permis</a:t>
            </a:r>
            <a:r>
              <a:rPr lang="fr-FR" sz="2800" dirty="0">
                <a:latin typeface="Avenir Next LT Pro"/>
                <a:ea typeface="Verdana"/>
              </a:rPr>
              <a:t>, </a:t>
            </a:r>
          </a:p>
          <a:p>
            <a:pPr marL="1371600" lvl="2" indent="-457200" defTabSz="829544">
              <a:lnSpc>
                <a:spcPct val="150000"/>
              </a:lnSpc>
              <a:buFont typeface="Wingdings" pitchFamily="2" charset="2"/>
              <a:buChar char="v"/>
              <a:defRPr sz="1800" b="0" i="0" u="none" strike="noStrike" kern="0" cap="none" spc="0" baseline="0">
                <a:solidFill>
                  <a:srgbClr val="000000"/>
                </a:solidFill>
                <a:uFillTx/>
              </a:defRPr>
            </a:pPr>
            <a:r>
              <a:rPr lang="fr-FR" sz="2800" dirty="0">
                <a:latin typeface="Avenir Next LT Pro"/>
                <a:ea typeface="Verdana"/>
              </a:rPr>
              <a:t>vous remet ce justificatif.</a:t>
            </a:r>
            <a:endParaRPr lang="fr-FR" sz="2800" u="sng" dirty="0">
              <a:latin typeface="Avenir Next LT Pro"/>
              <a:cs typeface="Calibri"/>
            </a:endParaRPr>
          </a:p>
        </p:txBody>
      </p:sp>
      <p:sp>
        <p:nvSpPr>
          <p:cNvPr id="3" name="Espace réservé du numéro de diapositive 6">
            <a:extLst>
              <a:ext uri="{FF2B5EF4-FFF2-40B4-BE49-F238E27FC236}">
                <a16:creationId xmlns:a16="http://schemas.microsoft.com/office/drawing/2014/main" id="{90B6AF87-2BFF-4873-A4D3-12D6C5ECE64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5CBF027-7E8B-42F0-977A-E0744DD2BC24}" type="slidenum">
              <a:rPr sz="1633"/>
              <a:pPr algn="r" defTabSz="829544" hangingPunct="0">
                <a:defRPr sz="1800" b="0" i="0" u="none" strike="noStrike" kern="0" cap="none" spc="0" baseline="0">
                  <a:solidFill>
                    <a:srgbClr val="000000"/>
                  </a:solidFill>
                  <a:uFillTx/>
                </a:defRPr>
              </a:pPr>
              <a:t>47</a:t>
            </a:fld>
            <a:endParaRPr lang="fr-FR" sz="1270">
              <a:solidFill>
                <a:srgbClr val="000000"/>
              </a:solidFill>
              <a:latin typeface="Times New Roman" pitchFamily="18"/>
              <a:ea typeface="Arial Unicode MS" pitchFamily="2"/>
              <a:cs typeface="Tahoma" pitchFamily="2"/>
            </a:endParaRPr>
          </a:p>
        </p:txBody>
      </p:sp>
      <p:sp>
        <p:nvSpPr>
          <p:cNvPr id="8" name="Espace réservé du numéro de diapositive 7">
            <a:extLst>
              <a:ext uri="{FF2B5EF4-FFF2-40B4-BE49-F238E27FC236}">
                <a16:creationId xmlns:a16="http://schemas.microsoft.com/office/drawing/2014/main" id="{5F10F475-9B9E-4A94-AD0A-A13DCE350CF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CC287D4-8A03-4836-9D55-0D3E4101369C}" type="slidenum">
              <a:rPr sz="1633"/>
              <a:pPr algn="r" defTabSz="829544" hangingPunct="0">
                <a:defRPr sz="1800" b="0" i="0" u="none" strike="noStrike" kern="0" cap="none" spc="0" baseline="0">
                  <a:solidFill>
                    <a:srgbClr val="000000"/>
                  </a:solidFill>
                  <a:uFillTx/>
                </a:defRPr>
              </a:pPr>
              <a:t>47</a:t>
            </a:fld>
            <a:endParaRPr lang="fr-FR" sz="1270">
              <a:solidFill>
                <a:srgbClr val="000000"/>
              </a:solidFill>
              <a:latin typeface="Times New Roman" pitchFamily="18"/>
              <a:ea typeface="Arial Unicode MS" pitchFamily="2"/>
              <a:cs typeface="Tahoma" pitchFamily="2"/>
            </a:endParaRPr>
          </a:p>
        </p:txBody>
      </p:sp>
      <p:pic>
        <p:nvPicPr>
          <p:cNvPr id="9" name="Image 9" descr="Une image contenant texte, signe, clipart, graphiques vectoriels&#10;&#10;Description générée automatiquement">
            <a:extLst>
              <a:ext uri="{FF2B5EF4-FFF2-40B4-BE49-F238E27FC236}">
                <a16:creationId xmlns:a16="http://schemas.microsoft.com/office/drawing/2014/main" id="{E639ADAB-D266-4AD3-B28A-27DDB73E4B08}"/>
              </a:ext>
            </a:extLst>
          </p:cNvPr>
          <p:cNvPicPr>
            <a:picLocks noChangeAspect="1"/>
          </p:cNvPicPr>
          <p:nvPr/>
        </p:nvPicPr>
        <p:blipFill>
          <a:blip r:embed="rId2"/>
          <a:stretch>
            <a:fillRect/>
          </a:stretch>
        </p:blipFill>
        <p:spPr>
          <a:xfrm>
            <a:off x="406400" y="243937"/>
            <a:ext cx="1309914" cy="1054266"/>
          </a:xfrm>
          <a:prstGeom prst="rect">
            <a:avLst/>
          </a:prstGeom>
        </p:spPr>
      </p:pic>
    </p:spTree>
    <p:extLst>
      <p:ext uri="{BB962C8B-B14F-4D97-AF65-F5344CB8AC3E}">
        <p14:creationId xmlns:p14="http://schemas.microsoft.com/office/powerpoint/2010/main" val="17517618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re 1">
            <a:extLst>
              <a:ext uri="{FF2B5EF4-FFF2-40B4-BE49-F238E27FC236}">
                <a16:creationId xmlns:a16="http://schemas.microsoft.com/office/drawing/2014/main" id="{5EF1C111-C7AD-E341-9953-931891641F0E}"/>
              </a:ext>
            </a:extLst>
          </p:cNvPr>
          <p:cNvSpPr>
            <a:spLocks noGrp="1" noChangeArrowheads="1"/>
          </p:cNvSpPr>
          <p:nvPr>
            <p:ph type="title"/>
          </p:nvPr>
        </p:nvSpPr>
        <p:spPr>
          <a:xfrm>
            <a:off x="2819400" y="229596"/>
            <a:ext cx="8001000" cy="376397"/>
          </a:xfrm>
        </p:spPr>
        <p:txBody>
          <a:bodyPr>
            <a:noAutofit/>
          </a:bodyPr>
          <a:lstStyle/>
          <a:p>
            <a:r>
              <a:rPr lang="fr-FR" altLang="fr-FR" sz="1800" b="1">
                <a:solidFill>
                  <a:srgbClr val="0070C0"/>
                </a:solidFill>
              </a:rPr>
              <a:t>MFCD : Le justificatif </a:t>
            </a:r>
            <a:r>
              <a:rPr lang="fr-FR" altLang="fr-FR" sz="2000" b="1">
                <a:solidFill>
                  <a:srgbClr val="0070C0"/>
                </a:solidFill>
              </a:rPr>
              <a:t>de</a:t>
            </a:r>
            <a:r>
              <a:rPr lang="fr-FR" altLang="fr-FR" sz="1800" b="1">
                <a:solidFill>
                  <a:srgbClr val="0070C0"/>
                </a:solidFill>
              </a:rPr>
              <a:t> voyage</a:t>
            </a:r>
          </a:p>
        </p:txBody>
      </p:sp>
      <p:sp>
        <p:nvSpPr>
          <p:cNvPr id="3" name="Espace réservé du pied de page 2">
            <a:extLst>
              <a:ext uri="{FF2B5EF4-FFF2-40B4-BE49-F238E27FC236}">
                <a16:creationId xmlns:a16="http://schemas.microsoft.com/office/drawing/2014/main" id="{48D11BD5-9E7F-2448-A707-6217FA4E2BD3}"/>
              </a:ext>
            </a:extLst>
          </p:cNvPr>
          <p:cNvSpPr>
            <a:spLocks noGrp="1"/>
          </p:cNvSpPr>
          <p:nvPr>
            <p:ph type="ftr" sz="quarter" idx="11"/>
          </p:nvPr>
        </p:nvSpPr>
        <p:spPr/>
        <p:txBody>
          <a:bodyPr/>
          <a:lstStyle/>
          <a:p>
            <a:pPr>
              <a:defRPr/>
            </a:pPr>
            <a:r>
              <a:rPr lang="fr-FR"/>
              <a:t>La FGRCF-Union-Est</a:t>
            </a:r>
          </a:p>
        </p:txBody>
      </p:sp>
      <p:sp>
        <p:nvSpPr>
          <p:cNvPr id="4" name="Espace réservé du numéro de diapositive 3">
            <a:extLst>
              <a:ext uri="{FF2B5EF4-FFF2-40B4-BE49-F238E27FC236}">
                <a16:creationId xmlns:a16="http://schemas.microsoft.com/office/drawing/2014/main" id="{0CCCF25B-AF34-1643-A8AA-D84BCA2B37A6}"/>
              </a:ext>
            </a:extLst>
          </p:cNvPr>
          <p:cNvSpPr>
            <a:spLocks noGrp="1"/>
          </p:cNvSpPr>
          <p:nvPr>
            <p:ph type="sldNum" sz="quarter" idx="12"/>
          </p:nvPr>
        </p:nvSpPr>
        <p:spPr/>
        <p:txBody>
          <a:bodyPr/>
          <a:lstStyle/>
          <a:p>
            <a:pPr>
              <a:defRPr/>
            </a:pPr>
            <a:fld id="{72951413-0FCA-DF4B-BECE-03ED17B62A4E}" type="slidenum">
              <a:rPr lang="fr-FR" smtClean="0"/>
              <a:pPr>
                <a:defRPr/>
              </a:pPr>
              <a:t>48</a:t>
            </a:fld>
            <a:endParaRPr lang="fr-FR"/>
          </a:p>
        </p:txBody>
      </p:sp>
      <p:sp>
        <p:nvSpPr>
          <p:cNvPr id="5" name="ZoneTexte 4">
            <a:extLst>
              <a:ext uri="{FF2B5EF4-FFF2-40B4-BE49-F238E27FC236}">
                <a16:creationId xmlns:a16="http://schemas.microsoft.com/office/drawing/2014/main" id="{3E3EFDE9-6D4C-0C4E-ADE5-7BC566D017E3}"/>
              </a:ext>
            </a:extLst>
          </p:cNvPr>
          <p:cNvSpPr txBox="1"/>
          <p:nvPr/>
        </p:nvSpPr>
        <p:spPr>
          <a:xfrm>
            <a:off x="1311579" y="2568575"/>
            <a:ext cx="3939746" cy="369332"/>
          </a:xfrm>
          <a:prstGeom prst="rect">
            <a:avLst/>
          </a:prstGeom>
          <a:noFill/>
        </p:spPr>
        <p:txBody>
          <a:bodyPr wrap="square" rtlCol="0">
            <a:spAutoFit/>
          </a:bodyPr>
          <a:lstStyle/>
          <a:p>
            <a:r>
              <a:rPr lang="fr-FR" b="1">
                <a:solidFill>
                  <a:srgbClr val="FF0000"/>
                </a:solidFill>
              </a:rPr>
              <a:t>La carte de circulation SNCF </a:t>
            </a:r>
          </a:p>
        </p:txBody>
      </p:sp>
      <p:sp>
        <p:nvSpPr>
          <p:cNvPr id="8" name="ZoneTexte 7">
            <a:extLst>
              <a:ext uri="{FF2B5EF4-FFF2-40B4-BE49-F238E27FC236}">
                <a16:creationId xmlns:a16="http://schemas.microsoft.com/office/drawing/2014/main" id="{C5474F99-90F7-094F-99A4-5B7B6C467DE9}"/>
              </a:ext>
            </a:extLst>
          </p:cNvPr>
          <p:cNvSpPr txBox="1"/>
          <p:nvPr/>
        </p:nvSpPr>
        <p:spPr>
          <a:xfrm>
            <a:off x="1814214" y="3962294"/>
            <a:ext cx="2796746" cy="369332"/>
          </a:xfrm>
          <a:prstGeom prst="rect">
            <a:avLst/>
          </a:prstGeom>
          <a:noFill/>
        </p:spPr>
        <p:txBody>
          <a:bodyPr wrap="square" rtlCol="0">
            <a:spAutoFit/>
          </a:bodyPr>
          <a:lstStyle/>
          <a:p>
            <a:r>
              <a:rPr lang="fr-FR" b="1">
                <a:solidFill>
                  <a:srgbClr val="FF0000"/>
                </a:solidFill>
              </a:rPr>
              <a:t>Le QR code « permis »</a:t>
            </a:r>
          </a:p>
        </p:txBody>
      </p:sp>
      <p:sp>
        <p:nvSpPr>
          <p:cNvPr id="9" name="Flèche vers la droite 8">
            <a:extLst>
              <a:ext uri="{FF2B5EF4-FFF2-40B4-BE49-F238E27FC236}">
                <a16:creationId xmlns:a16="http://schemas.microsoft.com/office/drawing/2014/main" id="{2DC0C7A6-8385-404E-AF25-18511859ECA6}"/>
              </a:ext>
            </a:extLst>
          </p:cNvPr>
          <p:cNvSpPr/>
          <p:nvPr/>
        </p:nvSpPr>
        <p:spPr>
          <a:xfrm>
            <a:off x="4610961" y="2606675"/>
            <a:ext cx="1142999" cy="293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Flèche vers la droite 12">
            <a:extLst>
              <a:ext uri="{FF2B5EF4-FFF2-40B4-BE49-F238E27FC236}">
                <a16:creationId xmlns:a16="http://schemas.microsoft.com/office/drawing/2014/main" id="{908C2DDF-327C-A84C-8903-BBE9B1DECD6D}"/>
              </a:ext>
            </a:extLst>
          </p:cNvPr>
          <p:cNvSpPr/>
          <p:nvPr/>
        </p:nvSpPr>
        <p:spPr>
          <a:xfrm>
            <a:off x="4610960" y="4000394"/>
            <a:ext cx="1142999" cy="293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id="{B761E0F0-8C5C-44B7-8AC3-1AEEB0FA8B2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93706" y="806903"/>
            <a:ext cx="4510789" cy="5821501"/>
          </a:xfrm>
          <a:prstGeom prst="rect">
            <a:avLst/>
          </a:prstGeom>
        </p:spPr>
      </p:pic>
      <p:sp>
        <p:nvSpPr>
          <p:cNvPr id="2" name="ZoneTexte 1">
            <a:extLst>
              <a:ext uri="{FF2B5EF4-FFF2-40B4-BE49-F238E27FC236}">
                <a16:creationId xmlns:a16="http://schemas.microsoft.com/office/drawing/2014/main" id="{832F9DFC-A90B-C848-85E6-79ABDEA8B5AD}"/>
              </a:ext>
            </a:extLst>
          </p:cNvPr>
          <p:cNvSpPr txBox="1"/>
          <p:nvPr/>
        </p:nvSpPr>
        <p:spPr>
          <a:xfrm>
            <a:off x="487864" y="2139821"/>
            <a:ext cx="4123096" cy="369332"/>
          </a:xfrm>
          <a:prstGeom prst="rect">
            <a:avLst/>
          </a:prstGeom>
          <a:noFill/>
        </p:spPr>
        <p:txBody>
          <a:bodyPr wrap="square" rtlCol="0">
            <a:spAutoFit/>
          </a:bodyPr>
          <a:lstStyle/>
          <a:p>
            <a:r>
              <a:rPr lang="fr-FR">
                <a:solidFill>
                  <a:srgbClr val="0070C0"/>
                </a:solidFill>
              </a:rPr>
              <a:t>Une feuille de papier A4 imprimée :</a:t>
            </a:r>
          </a:p>
        </p:txBody>
      </p:sp>
      <p:sp>
        <p:nvSpPr>
          <p:cNvPr id="12" name="ZoneTexte 11">
            <a:extLst>
              <a:ext uri="{FF2B5EF4-FFF2-40B4-BE49-F238E27FC236}">
                <a16:creationId xmlns:a16="http://schemas.microsoft.com/office/drawing/2014/main" id="{F46E64E6-0A58-D649-87DC-9809C24DB23E}"/>
              </a:ext>
            </a:extLst>
          </p:cNvPr>
          <p:cNvSpPr txBox="1"/>
          <p:nvPr/>
        </p:nvSpPr>
        <p:spPr>
          <a:xfrm>
            <a:off x="383650" y="806903"/>
            <a:ext cx="3414485" cy="1015663"/>
          </a:xfrm>
          <a:prstGeom prst="rect">
            <a:avLst/>
          </a:prstGeom>
          <a:solidFill>
            <a:srgbClr val="00B05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000">
                <a:solidFill>
                  <a:srgbClr val="FFFFFF"/>
                </a:solidFill>
                <a:latin typeface="Avenir Next LT Pro"/>
              </a:rPr>
              <a:t>Voici le justificatif de voyage imprimé par la personne de confiance</a:t>
            </a:r>
            <a:endParaRPr lang="fr-FR" sz="2000">
              <a:solidFill>
                <a:srgbClr val="FFFFFF"/>
              </a:solidFill>
              <a:latin typeface="Avenir Next LT Pro"/>
              <a:cs typeface="Calibri"/>
            </a:endParaRPr>
          </a:p>
        </p:txBody>
      </p:sp>
      <p:sp>
        <p:nvSpPr>
          <p:cNvPr id="6" name="ZoneTexte 5">
            <a:extLst>
              <a:ext uri="{FF2B5EF4-FFF2-40B4-BE49-F238E27FC236}">
                <a16:creationId xmlns:a16="http://schemas.microsoft.com/office/drawing/2014/main" id="{2F11A525-46D4-EE40-8E33-3C87D9E359EE}"/>
              </a:ext>
            </a:extLst>
          </p:cNvPr>
          <p:cNvSpPr txBox="1"/>
          <p:nvPr/>
        </p:nvSpPr>
        <p:spPr>
          <a:xfrm>
            <a:off x="383650" y="4369726"/>
            <a:ext cx="5281425" cy="2308324"/>
          </a:xfrm>
          <a:prstGeom prst="rect">
            <a:avLst/>
          </a:prstGeom>
          <a:noFill/>
        </p:spPr>
        <p:txBody>
          <a:bodyPr wrap="square" rtlCol="0">
            <a:spAutoFit/>
          </a:bodyPr>
          <a:lstStyle/>
          <a:p>
            <a:r>
              <a:rPr lang="fr-FR" sz="2400">
                <a:solidFill>
                  <a:srgbClr val="0070C0"/>
                </a:solidFill>
              </a:rPr>
              <a:t>C’est la formule la plus rapide, </a:t>
            </a:r>
          </a:p>
          <a:p>
            <a:endParaRPr lang="fr-FR" sz="2400">
              <a:solidFill>
                <a:srgbClr val="0070C0"/>
              </a:solidFill>
            </a:endParaRPr>
          </a:p>
          <a:p>
            <a:r>
              <a:rPr lang="fr-FR" sz="2400">
                <a:solidFill>
                  <a:srgbClr val="0070C0"/>
                </a:solidFill>
              </a:rPr>
              <a:t>mais faut-il connaître une personne de confiance, </a:t>
            </a:r>
          </a:p>
          <a:p>
            <a:endParaRPr lang="fr-FR" sz="2400">
              <a:solidFill>
                <a:srgbClr val="0070C0"/>
              </a:solidFill>
            </a:endParaRPr>
          </a:p>
          <a:p>
            <a:r>
              <a:rPr lang="fr-FR" sz="2400">
                <a:solidFill>
                  <a:srgbClr val="0070C0"/>
                </a:solidFill>
              </a:rPr>
              <a:t>et faut-il qu’elle soit disponible !!</a:t>
            </a:r>
          </a:p>
        </p:txBody>
      </p:sp>
    </p:spTree>
    <p:extLst>
      <p:ext uri="{BB962C8B-B14F-4D97-AF65-F5344CB8AC3E}">
        <p14:creationId xmlns:p14="http://schemas.microsoft.com/office/powerpoint/2010/main" val="8448811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6">
            <a:extLst>
              <a:ext uri="{FF2B5EF4-FFF2-40B4-BE49-F238E27FC236}">
                <a16:creationId xmlns:a16="http://schemas.microsoft.com/office/drawing/2014/main" id="{90B6AF87-2BFF-4873-A4D3-12D6C5ECE64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5CBF027-7E8B-42F0-977A-E0744DD2BC24}" type="slidenum">
              <a:rPr sz="1633"/>
              <a:pPr algn="r" defTabSz="829544" hangingPunct="0">
                <a:defRPr sz="1800" b="0" i="0" u="none" strike="noStrike" kern="0" cap="none" spc="0" baseline="0">
                  <a:solidFill>
                    <a:srgbClr val="000000"/>
                  </a:solidFill>
                  <a:uFillTx/>
                </a:defRPr>
              </a:pPr>
              <a:t>49</a:t>
            </a:fld>
            <a:endParaRPr lang="fr-FR" sz="1270">
              <a:solidFill>
                <a:srgbClr val="000000"/>
              </a:solidFill>
              <a:latin typeface="Times New Roman" pitchFamily="18"/>
              <a:ea typeface="Arial Unicode MS" pitchFamily="2"/>
              <a:cs typeface="Tahoma" pitchFamily="2"/>
            </a:endParaRPr>
          </a:p>
        </p:txBody>
      </p:sp>
      <p:sp>
        <p:nvSpPr>
          <p:cNvPr id="4" name="ZoneTexte 8">
            <a:extLst>
              <a:ext uri="{FF2B5EF4-FFF2-40B4-BE49-F238E27FC236}">
                <a16:creationId xmlns:a16="http://schemas.microsoft.com/office/drawing/2014/main" id="{FBA34A2A-8D43-48E8-8438-869E89738A98}"/>
              </a:ext>
            </a:extLst>
          </p:cNvPr>
          <p:cNvSpPr txBox="1"/>
          <p:nvPr/>
        </p:nvSpPr>
        <p:spPr>
          <a:xfrm>
            <a:off x="365810" y="2412904"/>
            <a:ext cx="10274163" cy="3223083"/>
          </a:xfrm>
          <a:prstGeom prst="rect">
            <a:avLst/>
          </a:prstGeom>
          <a:noFill/>
          <a:ln w="28575" cap="flat">
            <a:solidFill>
              <a:srgbClr val="FF0000"/>
            </a:solidFill>
            <a:prstDash val="solid"/>
            <a:miter/>
          </a:ln>
        </p:spPr>
        <p:txBody>
          <a:bodyPr vert="horz" wrap="square" lIns="82953" tIns="41476" rIns="82953" bIns="41476" anchor="t" anchorCtr="1" compatLnSpc="1">
            <a:spAutoFit/>
          </a:bodyPr>
          <a:lstStyle/>
          <a:p>
            <a:pPr algn="ctr" defTabSz="829544">
              <a:defRPr sz="1800" b="0" i="0" u="none" strike="noStrike" kern="0" cap="none" spc="0" baseline="0">
                <a:solidFill>
                  <a:srgbClr val="000000"/>
                </a:solidFill>
                <a:uFillTx/>
              </a:defRPr>
            </a:pPr>
            <a:r>
              <a:rPr lang="fr-FR" sz="3600">
                <a:solidFill>
                  <a:srgbClr val="FF0000"/>
                </a:solidFill>
                <a:latin typeface="Cooper Black"/>
                <a:cs typeface="Calibri"/>
              </a:rPr>
              <a:t>    </a:t>
            </a:r>
            <a:r>
              <a:rPr lang="fr-FR" sz="3200">
                <a:latin typeface="Cooper Black"/>
                <a:cs typeface="Calibri"/>
              </a:rPr>
              <a:t>Je n'ai pas d'ordinateur à la maison :</a:t>
            </a:r>
          </a:p>
          <a:p>
            <a:pPr algn="ctr" defTabSz="829544">
              <a:defRPr sz="1800" b="0" i="0" u="none" strike="noStrike" kern="0" cap="none" spc="0" baseline="0">
                <a:solidFill>
                  <a:srgbClr val="000000"/>
                </a:solidFill>
                <a:uFillTx/>
              </a:defRPr>
            </a:pPr>
            <a:endParaRPr lang="fr-FR" sz="3200">
              <a:latin typeface="Cooper Black"/>
              <a:cs typeface="Calibri"/>
            </a:endParaRPr>
          </a:p>
          <a:p>
            <a:pPr algn="ctr" defTabSz="829544">
              <a:defRPr sz="1800" b="0" i="0" u="none" strike="noStrike" kern="0" cap="none" spc="0" baseline="0">
                <a:solidFill>
                  <a:srgbClr val="000000"/>
                </a:solidFill>
                <a:uFillTx/>
              </a:defRPr>
            </a:pPr>
            <a:r>
              <a:rPr lang="fr-FR" sz="3200">
                <a:solidFill>
                  <a:srgbClr val="0070C0"/>
                </a:solidFill>
                <a:latin typeface="Cooper Black"/>
                <a:cs typeface="Calibri"/>
              </a:rPr>
              <a:t>Comment faire </a:t>
            </a:r>
          </a:p>
          <a:p>
            <a:pPr algn="ctr" defTabSz="829544">
              <a:defRPr sz="1800" b="0" i="0" u="none" strike="noStrike" kern="0" cap="none" spc="0" baseline="0">
                <a:solidFill>
                  <a:srgbClr val="000000"/>
                </a:solidFill>
                <a:uFillTx/>
              </a:defRPr>
            </a:pPr>
            <a:r>
              <a:rPr lang="fr-FR" sz="4000">
                <a:solidFill>
                  <a:srgbClr val="FF0000"/>
                </a:solidFill>
                <a:latin typeface="Cooper Black"/>
                <a:cs typeface="Calibri"/>
              </a:rPr>
              <a:t>en toute dernière minute</a:t>
            </a:r>
          </a:p>
          <a:p>
            <a:pPr algn="ctr" defTabSz="829544">
              <a:defRPr sz="1800" b="0" i="0" u="none" strike="noStrike" kern="0" cap="none" spc="0" baseline="0">
                <a:solidFill>
                  <a:srgbClr val="000000"/>
                </a:solidFill>
                <a:uFillTx/>
              </a:defRPr>
            </a:pPr>
            <a:endParaRPr lang="fr-FR" sz="3200">
              <a:solidFill>
                <a:srgbClr val="0070C0"/>
              </a:solidFill>
              <a:latin typeface="Cooper Black"/>
              <a:cs typeface="Calibri"/>
            </a:endParaRPr>
          </a:p>
          <a:p>
            <a:pPr algn="ctr" defTabSz="829544">
              <a:defRPr sz="1800" b="0" i="0" u="none" strike="noStrike" kern="0" cap="none" spc="0" baseline="0">
                <a:solidFill>
                  <a:srgbClr val="000000"/>
                </a:solidFill>
                <a:uFillTx/>
              </a:defRPr>
            </a:pPr>
            <a:r>
              <a:rPr lang="fr-FR" sz="3200">
                <a:solidFill>
                  <a:srgbClr val="0070C0"/>
                </a:solidFill>
                <a:latin typeface="Cooper Black"/>
                <a:cs typeface="Calibri"/>
              </a:rPr>
              <a:t> à partir de 2024 ?</a:t>
            </a:r>
            <a:endParaRPr lang="fr-FR" sz="3200" kern="0">
              <a:solidFill>
                <a:srgbClr val="0070C0"/>
              </a:solidFill>
              <a:latin typeface="Calibri"/>
            </a:endParaRPr>
          </a:p>
        </p:txBody>
      </p:sp>
      <p:sp>
        <p:nvSpPr>
          <p:cNvPr id="8" name="Espace réservé du numéro de diapositive 7">
            <a:extLst>
              <a:ext uri="{FF2B5EF4-FFF2-40B4-BE49-F238E27FC236}">
                <a16:creationId xmlns:a16="http://schemas.microsoft.com/office/drawing/2014/main" id="{5F10F475-9B9E-4A94-AD0A-A13DCE350CF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CC287D4-8A03-4836-9D55-0D3E4101369C}" type="slidenum">
              <a:rPr sz="1633"/>
              <a:pPr algn="r" defTabSz="829544" hangingPunct="0">
                <a:defRPr sz="1800" b="0" i="0" u="none" strike="noStrike" kern="0" cap="none" spc="0" baseline="0">
                  <a:solidFill>
                    <a:srgbClr val="000000"/>
                  </a:solidFill>
                  <a:uFillTx/>
                </a:defRPr>
              </a:pPr>
              <a:t>49</a:t>
            </a:fld>
            <a:endParaRPr lang="fr-FR" sz="1270">
              <a:solidFill>
                <a:srgbClr val="000000"/>
              </a:solidFill>
              <a:latin typeface="Times New Roman" pitchFamily="18"/>
              <a:ea typeface="Arial Unicode MS" pitchFamily="2"/>
              <a:cs typeface="Tahoma" pitchFamily="2"/>
            </a:endParaRPr>
          </a:p>
        </p:txBody>
      </p:sp>
      <p:pic>
        <p:nvPicPr>
          <p:cNvPr id="9" name="Image 9" descr="Une image contenant texte, signe, clipart, graphiques vectoriels&#10;&#10;Description générée automatiquement">
            <a:extLst>
              <a:ext uri="{FF2B5EF4-FFF2-40B4-BE49-F238E27FC236}">
                <a16:creationId xmlns:a16="http://schemas.microsoft.com/office/drawing/2014/main" id="{E639ADAB-D266-4AD3-B28A-27DDB73E4B08}"/>
              </a:ext>
            </a:extLst>
          </p:cNvPr>
          <p:cNvPicPr>
            <a:picLocks noChangeAspect="1"/>
          </p:cNvPicPr>
          <p:nvPr/>
        </p:nvPicPr>
        <p:blipFill>
          <a:blip r:embed="rId2"/>
          <a:stretch>
            <a:fillRect/>
          </a:stretch>
        </p:blipFill>
        <p:spPr>
          <a:xfrm>
            <a:off x="8900455" y="4189406"/>
            <a:ext cx="1309914" cy="1054266"/>
          </a:xfrm>
          <a:prstGeom prst="rect">
            <a:avLst/>
          </a:prstGeom>
        </p:spPr>
      </p:pic>
      <p:sp>
        <p:nvSpPr>
          <p:cNvPr id="5" name="ZoneTexte 4">
            <a:extLst>
              <a:ext uri="{FF2B5EF4-FFF2-40B4-BE49-F238E27FC236}">
                <a16:creationId xmlns:a16="http://schemas.microsoft.com/office/drawing/2014/main" id="{F1F2863F-DDC8-DB47-B65E-AB463316D558}"/>
              </a:ext>
            </a:extLst>
          </p:cNvPr>
          <p:cNvSpPr txBox="1"/>
          <p:nvPr/>
        </p:nvSpPr>
        <p:spPr>
          <a:xfrm>
            <a:off x="620112" y="1036069"/>
            <a:ext cx="10951778" cy="646331"/>
          </a:xfrm>
          <a:prstGeom prst="rect">
            <a:avLst/>
          </a:prstGeom>
          <a:noFill/>
        </p:spPr>
        <p:txBody>
          <a:bodyPr wrap="square" rtlCol="0">
            <a:spAutoFit/>
          </a:bodyPr>
          <a:lstStyle/>
          <a:p>
            <a:r>
              <a:rPr lang="fr-FR" sz="3600" b="1">
                <a:solidFill>
                  <a:srgbClr val="FF0000"/>
                </a:solidFill>
              </a:rPr>
              <a:t>Il demeure un dernier cas de figure très important !</a:t>
            </a:r>
          </a:p>
        </p:txBody>
      </p:sp>
    </p:spTree>
    <p:extLst>
      <p:ext uri="{BB962C8B-B14F-4D97-AF65-F5344CB8AC3E}">
        <p14:creationId xmlns:p14="http://schemas.microsoft.com/office/powerpoint/2010/main" val="2335365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0CFA7423-B2B4-4330-A9EF-52756725BB18}"/>
              </a:ext>
            </a:extLst>
          </p:cNvPr>
          <p:cNvPicPr>
            <a:picLocks noChangeAspect="1"/>
          </p:cNvPicPr>
          <p:nvPr/>
        </p:nvPicPr>
        <p:blipFill>
          <a:blip r:embed="rId3">
            <a:lum/>
            <a:alphaModFix/>
          </a:blip>
          <a:srcRect/>
          <a:stretch>
            <a:fillRect/>
          </a:stretch>
        </p:blipFill>
        <p:spPr>
          <a:xfrm>
            <a:off x="4273370" y="489877"/>
            <a:ext cx="5022885" cy="5715242"/>
          </a:xfrm>
          <a:prstGeom prst="rect">
            <a:avLst/>
          </a:prstGeom>
          <a:noFill/>
          <a:ln cap="flat">
            <a:noFill/>
          </a:ln>
        </p:spPr>
      </p:pic>
      <p:pic>
        <p:nvPicPr>
          <p:cNvPr id="3" name="Image 2">
            <a:extLst>
              <a:ext uri="{FF2B5EF4-FFF2-40B4-BE49-F238E27FC236}">
                <a16:creationId xmlns:a16="http://schemas.microsoft.com/office/drawing/2014/main" id="{51F9DA0E-9196-4F3B-8692-30CFE6D72093}"/>
              </a:ext>
            </a:extLst>
          </p:cNvPr>
          <p:cNvPicPr>
            <a:picLocks noChangeAspect="1"/>
          </p:cNvPicPr>
          <p:nvPr/>
        </p:nvPicPr>
        <p:blipFill>
          <a:blip r:embed="rId4">
            <a:lum/>
            <a:alphaModFix/>
          </a:blip>
          <a:srcRect/>
          <a:stretch>
            <a:fillRect/>
          </a:stretch>
        </p:blipFill>
        <p:spPr>
          <a:xfrm>
            <a:off x="1766496" y="326586"/>
            <a:ext cx="1734167" cy="2612686"/>
          </a:xfrm>
          <a:prstGeom prst="rect">
            <a:avLst/>
          </a:prstGeom>
          <a:noFill/>
          <a:ln cap="flat">
            <a:noFill/>
          </a:ln>
        </p:spPr>
      </p:pic>
      <p:sp>
        <p:nvSpPr>
          <p:cNvPr id="4" name="Espace réservé du numéro de diapositive 3">
            <a:extLst>
              <a:ext uri="{FF2B5EF4-FFF2-40B4-BE49-F238E27FC236}">
                <a16:creationId xmlns:a16="http://schemas.microsoft.com/office/drawing/2014/main" id="{4AF88C17-DBAA-4B31-AD2C-D48A05C82D35}"/>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D10F1FBE-C026-4584-8CA9-735D433D6764}" type="slidenum">
              <a:rPr sz="1633"/>
              <a:pPr algn="r" defTabSz="829544" hangingPunct="0">
                <a:defRPr sz="1800" b="0" i="0" u="none" strike="noStrike" kern="0" cap="none" spc="0" baseline="0">
                  <a:solidFill>
                    <a:srgbClr val="000000"/>
                  </a:solidFill>
                  <a:uFillTx/>
                </a:defRPr>
              </a:pPr>
              <a:t>5</a:t>
            </a:fld>
            <a:endParaRPr lang="fr-FR" sz="1270">
              <a:solidFill>
                <a:srgbClr val="000000"/>
              </a:solidFill>
              <a:latin typeface="Times New Roman" pitchFamily="18"/>
              <a:ea typeface="Arial Unicode MS" pitchFamily="2"/>
              <a:cs typeface="Tahoma" pitchFamily="2"/>
            </a:endParaRPr>
          </a:p>
        </p:txBody>
      </p:sp>
      <p:sp>
        <p:nvSpPr>
          <p:cNvPr id="5" name="Espace réservé du numéro de diapositive 4">
            <a:extLst>
              <a:ext uri="{FF2B5EF4-FFF2-40B4-BE49-F238E27FC236}">
                <a16:creationId xmlns:a16="http://schemas.microsoft.com/office/drawing/2014/main" id="{115F1D17-1254-48B7-BF53-27797DD78C61}"/>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CAD61F5A-7EFF-4368-8251-4C46F4EC6BB2}" type="slidenum">
              <a:rPr sz="1633"/>
              <a:pPr algn="r" defTabSz="829544" hangingPunct="0">
                <a:defRPr sz="1800" b="0" i="0" u="none" strike="noStrike" kern="0" cap="none" spc="0" baseline="0">
                  <a:solidFill>
                    <a:srgbClr val="000000"/>
                  </a:solidFill>
                  <a:uFillTx/>
                </a:defRPr>
              </a:pPr>
              <a:t>5</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36074268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29E47D5-5458-4A34-8985-A67DF2DE149A}"/>
              </a:ext>
            </a:extLst>
          </p:cNvPr>
          <p:cNvSpPr txBox="1"/>
          <p:nvPr/>
        </p:nvSpPr>
        <p:spPr>
          <a:xfrm>
            <a:off x="956254" y="635020"/>
            <a:ext cx="9825275" cy="5561352"/>
          </a:xfrm>
          <a:prstGeom prst="rect">
            <a:avLst/>
          </a:prstGeom>
          <a:noFill/>
          <a:ln cap="flat">
            <a:noFill/>
          </a:ln>
        </p:spPr>
        <p:txBody>
          <a:bodyPr vert="horz" wrap="square" lIns="82953" tIns="41476" rIns="82953" bIns="41476" anchor="t" anchorCtr="0" compatLnSpc="1">
            <a:spAutoFit/>
          </a:bodyPr>
          <a:lstStyle/>
          <a:p>
            <a:pPr algn="ctr" defTabSz="829544">
              <a:lnSpc>
                <a:spcPct val="150000"/>
              </a:lnSpc>
              <a:defRPr sz="1800" b="0" i="0" u="none" strike="noStrike" kern="0" cap="none" spc="0" baseline="0">
                <a:solidFill>
                  <a:srgbClr val="000000"/>
                </a:solidFill>
                <a:uFillTx/>
              </a:defRPr>
            </a:pPr>
            <a:r>
              <a:rPr lang="fr-FR" sz="2400" b="1" kern="0" dirty="0">
                <a:latin typeface="Avenir Next LT Pro"/>
                <a:ea typeface="Verdana"/>
              </a:rPr>
              <a:t>Formule proposée actuellement par SNCF : </a:t>
            </a:r>
          </a:p>
          <a:p>
            <a:pPr algn="ctr" defTabSz="829544">
              <a:lnSpc>
                <a:spcPct val="150000"/>
              </a:lnSpc>
              <a:defRPr sz="1800" b="0" i="0" u="none" strike="noStrike" kern="0" cap="none" spc="0" baseline="0">
                <a:solidFill>
                  <a:srgbClr val="000000"/>
                </a:solidFill>
                <a:uFillTx/>
              </a:defRPr>
            </a:pPr>
            <a:endParaRPr lang="fr-FR" sz="2400" b="1" kern="0" dirty="0">
              <a:latin typeface="Avenir Next LT Pro"/>
              <a:ea typeface="Verdana"/>
            </a:endParaRPr>
          </a:p>
          <a:p>
            <a:pPr defTabSz="829544">
              <a:lnSpc>
                <a:spcPct val="150000"/>
              </a:lnSpc>
              <a:defRPr sz="1800" b="0" i="0" u="none" strike="noStrike" kern="0" cap="none" spc="0" baseline="0">
                <a:solidFill>
                  <a:srgbClr val="000000"/>
                </a:solidFill>
                <a:uFillTx/>
              </a:defRPr>
            </a:pPr>
            <a:r>
              <a:rPr lang="fr-FR" sz="2400" kern="0" dirty="0">
                <a:latin typeface="Avenir Next LT Pro"/>
                <a:ea typeface="Verdana"/>
              </a:rPr>
              <a:t>Demander par téléphone à l’Assistance </a:t>
            </a:r>
            <a:r>
              <a:rPr lang="fr-FR" sz="2400" b="1" kern="0" dirty="0">
                <a:solidFill>
                  <a:srgbClr val="00B050"/>
                </a:solidFill>
                <a:latin typeface="Avenir Next LT Pro"/>
                <a:ea typeface="Verdana"/>
              </a:rPr>
              <a:t>(</a:t>
            </a:r>
            <a:r>
              <a:rPr lang="fr-FR" sz="2400" b="1" dirty="0">
                <a:solidFill>
                  <a:srgbClr val="00B050"/>
                </a:solidFill>
              </a:rPr>
              <a:t>0976 477 000).</a:t>
            </a:r>
            <a:endParaRPr lang="fr-FR" sz="2400" kern="0" dirty="0">
              <a:latin typeface="Avenir Next LT Pro"/>
              <a:ea typeface="Verdana"/>
            </a:endParaRPr>
          </a:p>
          <a:p>
            <a:pPr defTabSz="829544">
              <a:lnSpc>
                <a:spcPct val="150000"/>
              </a:lnSpc>
              <a:defRPr sz="1800" b="0" i="0" u="none" strike="noStrike" kern="0" cap="none" spc="0" baseline="0">
                <a:solidFill>
                  <a:srgbClr val="000000"/>
                </a:solidFill>
                <a:uFillTx/>
              </a:defRPr>
            </a:pPr>
            <a:r>
              <a:rPr lang="fr-FR" sz="2400" kern="0" dirty="0">
                <a:latin typeface="Avenir Next LT Pro"/>
                <a:ea typeface="Verdana"/>
              </a:rPr>
              <a:t>L’opérateur MFCD :</a:t>
            </a:r>
          </a:p>
          <a:p>
            <a:pPr marL="800100" lvl="1" indent="-342900" defTabSz="829544">
              <a:lnSpc>
                <a:spcPct val="150000"/>
              </a:lnSpc>
              <a:buFont typeface="Wingdings" pitchFamily="2" charset="2"/>
              <a:buChar char="v"/>
              <a:defRPr sz="1800" b="0" i="0" u="none" strike="noStrike" kern="0" cap="none" spc="0" baseline="0">
                <a:solidFill>
                  <a:srgbClr val="000000"/>
                </a:solidFill>
                <a:uFillTx/>
              </a:defRPr>
            </a:pPr>
            <a:r>
              <a:rPr lang="fr-FR" sz="2400" kern="0" dirty="0">
                <a:latin typeface="Avenir Next LT Pro"/>
                <a:ea typeface="Verdana"/>
              </a:rPr>
              <a:t>Déclenche une case ;</a:t>
            </a:r>
          </a:p>
          <a:p>
            <a:pPr marL="800100" lvl="1" indent="-342900" defTabSz="829544">
              <a:lnSpc>
                <a:spcPct val="150000"/>
              </a:lnSpc>
              <a:buFont typeface="Wingdings" pitchFamily="2" charset="2"/>
              <a:buChar char="v"/>
              <a:defRPr sz="1800" b="0" i="0" u="none" strike="noStrike" kern="0" cap="none" spc="0" baseline="0">
                <a:solidFill>
                  <a:srgbClr val="000000"/>
                </a:solidFill>
                <a:uFillTx/>
              </a:defRPr>
            </a:pPr>
            <a:r>
              <a:rPr lang="fr-FR" sz="2400" kern="0" dirty="0">
                <a:latin typeface="Avenir Next LT Pro"/>
                <a:ea typeface="Verdana"/>
              </a:rPr>
              <a:t>Envoie le justificatif à une adresse e-mail de voisinage.</a:t>
            </a:r>
          </a:p>
          <a:p>
            <a:pPr defTabSz="829544">
              <a:lnSpc>
                <a:spcPct val="150000"/>
              </a:lnSpc>
              <a:defRPr sz="1800" b="0" i="0" u="none" strike="noStrike" kern="0" cap="none" spc="0" baseline="0">
                <a:solidFill>
                  <a:srgbClr val="000000"/>
                </a:solidFill>
                <a:uFillTx/>
              </a:defRPr>
            </a:pPr>
            <a:r>
              <a:rPr lang="fr-FR" sz="2400" b="1" kern="0" dirty="0">
                <a:solidFill>
                  <a:srgbClr val="FF0000"/>
                </a:solidFill>
                <a:latin typeface="Avenir Next LT Pro"/>
                <a:ea typeface="Verdana"/>
              </a:rPr>
              <a:t>Conséquence :</a:t>
            </a:r>
            <a:r>
              <a:rPr lang="fr-FR" sz="2400" kern="0" dirty="0">
                <a:solidFill>
                  <a:srgbClr val="FF0000"/>
                </a:solidFill>
                <a:latin typeface="Avenir Next LT Pro"/>
                <a:ea typeface="Verdana"/>
              </a:rPr>
              <a:t> Il faut connaître une adresse e-mail de voisinage </a:t>
            </a:r>
            <a:r>
              <a:rPr lang="fr-FR" sz="2400" kern="0" dirty="0">
                <a:latin typeface="Avenir Next LT Pro"/>
                <a:ea typeface="Verdana"/>
              </a:rPr>
              <a:t>auprès de  laquelle il est possible de retirer ce justificatif voyage.</a:t>
            </a:r>
          </a:p>
          <a:p>
            <a:pPr defTabSz="829544">
              <a:lnSpc>
                <a:spcPct val="150000"/>
              </a:lnSpc>
              <a:defRPr sz="1800" b="0" i="0" u="none" strike="noStrike" kern="0" cap="none" spc="0" baseline="0">
                <a:solidFill>
                  <a:srgbClr val="000000"/>
                </a:solidFill>
                <a:uFillTx/>
              </a:defRPr>
            </a:pPr>
            <a:endParaRPr lang="fr-FR" sz="2400" kern="0" dirty="0">
              <a:solidFill>
                <a:srgbClr val="FF0000"/>
              </a:solidFill>
              <a:latin typeface="Avenir Next LT Pro"/>
              <a:ea typeface="Verdana"/>
            </a:endParaRPr>
          </a:p>
          <a:p>
            <a:pPr algn="ctr" defTabSz="829544">
              <a:lnSpc>
                <a:spcPct val="150000"/>
              </a:lnSpc>
              <a:defRPr sz="1800" b="0" i="0" u="none" strike="noStrike" kern="0" cap="none" spc="0" baseline="0">
                <a:solidFill>
                  <a:srgbClr val="000000"/>
                </a:solidFill>
                <a:uFillTx/>
              </a:defRPr>
            </a:pPr>
            <a:r>
              <a:rPr lang="fr-FR" sz="2400" kern="0" dirty="0">
                <a:solidFill>
                  <a:srgbClr val="FF0000"/>
                </a:solidFill>
                <a:latin typeface="Avenir Next LT Pro"/>
                <a:ea typeface="Verdana"/>
              </a:rPr>
              <a:t>Et ce n’est pas toujours le cas !!</a:t>
            </a:r>
          </a:p>
        </p:txBody>
      </p:sp>
      <p:sp>
        <p:nvSpPr>
          <p:cNvPr id="3" name="Espace réservé du numéro de diapositive 6">
            <a:extLst>
              <a:ext uri="{FF2B5EF4-FFF2-40B4-BE49-F238E27FC236}">
                <a16:creationId xmlns:a16="http://schemas.microsoft.com/office/drawing/2014/main" id="{90B6AF87-2BFF-4873-A4D3-12D6C5ECE64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5CBF027-7E8B-42F0-977A-E0744DD2BC24}" type="slidenum">
              <a:rPr sz="1633"/>
              <a:pPr algn="r" defTabSz="829544" hangingPunct="0">
                <a:defRPr sz="1800" b="0" i="0" u="none" strike="noStrike" kern="0" cap="none" spc="0" baseline="0">
                  <a:solidFill>
                    <a:srgbClr val="000000"/>
                  </a:solidFill>
                  <a:uFillTx/>
                </a:defRPr>
              </a:pPr>
              <a:t>50</a:t>
            </a:fld>
            <a:endParaRPr lang="fr-FR" sz="1270">
              <a:solidFill>
                <a:srgbClr val="000000"/>
              </a:solidFill>
              <a:latin typeface="Times New Roman" pitchFamily="18"/>
              <a:ea typeface="Arial Unicode MS" pitchFamily="2"/>
              <a:cs typeface="Tahoma" pitchFamily="2"/>
            </a:endParaRPr>
          </a:p>
        </p:txBody>
      </p:sp>
      <p:sp>
        <p:nvSpPr>
          <p:cNvPr id="8" name="Espace réservé du numéro de diapositive 7">
            <a:extLst>
              <a:ext uri="{FF2B5EF4-FFF2-40B4-BE49-F238E27FC236}">
                <a16:creationId xmlns:a16="http://schemas.microsoft.com/office/drawing/2014/main" id="{5F10F475-9B9E-4A94-AD0A-A13DCE350CF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CC287D4-8A03-4836-9D55-0D3E4101369C}" type="slidenum">
              <a:rPr sz="1633"/>
              <a:pPr algn="r" defTabSz="829544" hangingPunct="0">
                <a:defRPr sz="1800" b="0" i="0" u="none" strike="noStrike" kern="0" cap="none" spc="0" baseline="0">
                  <a:solidFill>
                    <a:srgbClr val="000000"/>
                  </a:solidFill>
                  <a:uFillTx/>
                </a:defRPr>
              </a:pPr>
              <a:t>50</a:t>
            </a:fld>
            <a:endParaRPr lang="fr-FR" sz="1270">
              <a:solidFill>
                <a:srgbClr val="000000"/>
              </a:solidFill>
              <a:latin typeface="Times New Roman" pitchFamily="18"/>
              <a:ea typeface="Arial Unicode MS" pitchFamily="2"/>
              <a:cs typeface="Tahoma" pitchFamily="2"/>
            </a:endParaRPr>
          </a:p>
        </p:txBody>
      </p:sp>
      <p:pic>
        <p:nvPicPr>
          <p:cNvPr id="5" name="Image 9" descr="Une image contenant texte, signe, clipart, graphiques vectoriels&#10;&#10;Description générée automatiquement">
            <a:extLst>
              <a:ext uri="{FF2B5EF4-FFF2-40B4-BE49-F238E27FC236}">
                <a16:creationId xmlns:a16="http://schemas.microsoft.com/office/drawing/2014/main" id="{067E130C-0550-5D40-B7D4-9A422FEA881F}"/>
              </a:ext>
            </a:extLst>
          </p:cNvPr>
          <p:cNvPicPr>
            <a:picLocks noChangeAspect="1"/>
          </p:cNvPicPr>
          <p:nvPr/>
        </p:nvPicPr>
        <p:blipFill>
          <a:blip r:embed="rId2"/>
          <a:stretch>
            <a:fillRect/>
          </a:stretch>
        </p:blipFill>
        <p:spPr>
          <a:xfrm>
            <a:off x="8711269" y="5142106"/>
            <a:ext cx="1309914" cy="1054266"/>
          </a:xfrm>
          <a:prstGeom prst="rect">
            <a:avLst/>
          </a:prstGeom>
        </p:spPr>
      </p:pic>
    </p:spTree>
    <p:extLst>
      <p:ext uri="{BB962C8B-B14F-4D97-AF65-F5344CB8AC3E}">
        <p14:creationId xmlns:p14="http://schemas.microsoft.com/office/powerpoint/2010/main" val="20180736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29E47D5-5458-4A34-8985-A67DF2DE149A}"/>
              </a:ext>
            </a:extLst>
          </p:cNvPr>
          <p:cNvSpPr txBox="1"/>
          <p:nvPr/>
        </p:nvSpPr>
        <p:spPr>
          <a:xfrm>
            <a:off x="574886" y="274006"/>
            <a:ext cx="11617114" cy="6115350"/>
          </a:xfrm>
          <a:prstGeom prst="rect">
            <a:avLst/>
          </a:prstGeom>
          <a:noFill/>
          <a:ln cap="flat">
            <a:noFill/>
          </a:ln>
        </p:spPr>
        <p:txBody>
          <a:bodyPr vert="horz" wrap="square" lIns="82953" tIns="41476" rIns="82953" bIns="41476" anchor="t" anchorCtr="0" compatLnSpc="1">
            <a:spAutoFit/>
          </a:bodyPr>
          <a:lstStyle/>
          <a:p>
            <a:pPr defTabSz="829544">
              <a:lnSpc>
                <a:spcPct val="150000"/>
              </a:lnSpc>
              <a:defRPr sz="1800" b="0" i="0" u="none" strike="noStrike" kern="0" cap="none" spc="0" baseline="0">
                <a:solidFill>
                  <a:srgbClr val="000000"/>
                </a:solidFill>
                <a:uFillTx/>
              </a:defRPr>
            </a:pPr>
            <a:r>
              <a:rPr lang="fr-FR" sz="2400" b="1" kern="0" dirty="0">
                <a:solidFill>
                  <a:srgbClr val="FF0000"/>
                </a:solidFill>
                <a:latin typeface="Avenir Next LT Pro"/>
                <a:ea typeface="Verdana"/>
              </a:rPr>
              <a:t>			</a:t>
            </a:r>
          </a:p>
          <a:p>
            <a:pPr defTabSz="829544">
              <a:lnSpc>
                <a:spcPct val="150000"/>
              </a:lnSpc>
              <a:defRPr sz="1800" b="0" i="0" u="none" strike="noStrike" kern="0" cap="none" spc="0" baseline="0">
                <a:solidFill>
                  <a:srgbClr val="000000"/>
                </a:solidFill>
                <a:uFillTx/>
              </a:defRPr>
            </a:pPr>
            <a:r>
              <a:rPr lang="fr-FR" sz="2400" b="1" kern="0" dirty="0">
                <a:solidFill>
                  <a:srgbClr val="FF0000"/>
                </a:solidFill>
                <a:latin typeface="Avenir Next LT Pro"/>
                <a:ea typeface="Verdana"/>
              </a:rPr>
              <a:t>			n’est pas satisfaite de cette formule </a:t>
            </a:r>
          </a:p>
          <a:p>
            <a:pPr defTabSz="829544">
              <a:lnSpc>
                <a:spcPct val="150000"/>
              </a:lnSpc>
              <a:defRPr sz="1800" b="0" i="0" u="none" strike="noStrike" kern="0" cap="none" spc="0" baseline="0">
                <a:solidFill>
                  <a:srgbClr val="000000"/>
                </a:solidFill>
                <a:uFillTx/>
              </a:defRPr>
            </a:pPr>
            <a:r>
              <a:rPr lang="fr-FR" sz="2400" b="1" kern="0" dirty="0">
                <a:solidFill>
                  <a:srgbClr val="FF0000"/>
                </a:solidFill>
                <a:latin typeface="Avenir Next LT Pro"/>
                <a:ea typeface="Verdana"/>
              </a:rPr>
              <a:t>				</a:t>
            </a:r>
            <a:r>
              <a:rPr lang="fr-FR" sz="2400" b="1" kern="0" dirty="0">
                <a:solidFill>
                  <a:srgbClr val="0070C0"/>
                </a:solidFill>
                <a:latin typeface="Avenir Next LT Pro"/>
                <a:ea typeface="Verdana"/>
              </a:rPr>
              <a:t>et a demandé à SNCF </a:t>
            </a:r>
          </a:p>
          <a:p>
            <a:pPr algn="ctr" defTabSz="829544">
              <a:lnSpc>
                <a:spcPct val="150000"/>
              </a:lnSpc>
              <a:defRPr sz="1800" b="0" i="0" u="none" strike="noStrike" kern="0" cap="none" spc="0" baseline="0">
                <a:solidFill>
                  <a:srgbClr val="000000"/>
                </a:solidFill>
                <a:uFillTx/>
              </a:defRPr>
            </a:pPr>
            <a:r>
              <a:rPr lang="fr-FR" sz="2400" b="1" kern="0" dirty="0">
                <a:solidFill>
                  <a:srgbClr val="0070C0"/>
                </a:solidFill>
                <a:latin typeface="Avenir Next LT Pro"/>
                <a:ea typeface="Verdana"/>
              </a:rPr>
              <a:t>de rechercher</a:t>
            </a:r>
            <a:r>
              <a:rPr lang="fr-FR" sz="2400" kern="0" dirty="0">
                <a:solidFill>
                  <a:srgbClr val="0070C0"/>
                </a:solidFill>
                <a:latin typeface="Avenir Next LT Pro"/>
                <a:ea typeface="Verdana"/>
              </a:rPr>
              <a:t> </a:t>
            </a:r>
            <a:r>
              <a:rPr lang="fr-FR" sz="2400" b="1" kern="0" dirty="0">
                <a:solidFill>
                  <a:srgbClr val="0070C0"/>
                </a:solidFill>
                <a:latin typeface="Avenir Next LT Pro"/>
                <a:ea typeface="Verdana"/>
              </a:rPr>
              <a:t>une solution plus pratique </a:t>
            </a:r>
          </a:p>
          <a:p>
            <a:pPr algn="ctr" defTabSz="829544">
              <a:lnSpc>
                <a:spcPct val="150000"/>
              </a:lnSpc>
              <a:defRPr sz="1800" b="0" i="0" u="none" strike="noStrike" kern="0" cap="none" spc="0" baseline="0">
                <a:solidFill>
                  <a:srgbClr val="000000"/>
                </a:solidFill>
                <a:uFillTx/>
              </a:defRPr>
            </a:pPr>
            <a:r>
              <a:rPr lang="fr-FR" sz="2400" b="1" kern="0" dirty="0">
                <a:solidFill>
                  <a:srgbClr val="0070C0"/>
                </a:solidFill>
                <a:latin typeface="Avenir Next LT Pro"/>
                <a:ea typeface="Verdana"/>
              </a:rPr>
              <a:t>lorsque l’envoi du justificatif n’est pas possible.</a:t>
            </a:r>
          </a:p>
          <a:p>
            <a:pPr algn="ctr" defTabSz="829544">
              <a:lnSpc>
                <a:spcPct val="150000"/>
              </a:lnSpc>
              <a:defRPr sz="1800" b="0" i="0" u="none" strike="noStrike" kern="0" cap="none" spc="0" baseline="0">
                <a:solidFill>
                  <a:srgbClr val="000000"/>
                </a:solidFill>
                <a:uFillTx/>
              </a:defRPr>
            </a:pPr>
            <a:r>
              <a:rPr lang="fr-FR" sz="2400" b="1" kern="0" dirty="0">
                <a:solidFill>
                  <a:srgbClr val="0070C0"/>
                </a:solidFill>
                <a:latin typeface="Avenir Next LT Pro"/>
                <a:ea typeface="Verdana"/>
              </a:rPr>
              <a:t>Ce sera peut-être une dernière formule !</a:t>
            </a:r>
            <a:endParaRPr lang="fr-FR" sz="2400" kern="0" dirty="0">
              <a:solidFill>
                <a:srgbClr val="0070C0"/>
              </a:solidFill>
              <a:latin typeface="Avenir Next LT Pro"/>
              <a:ea typeface="Verdana"/>
            </a:endParaRPr>
          </a:p>
          <a:p>
            <a:pPr defTabSz="829544">
              <a:lnSpc>
                <a:spcPct val="150000"/>
              </a:lnSpc>
              <a:defRPr sz="1800" b="0" i="0" u="none" strike="noStrike" kern="0" cap="none" spc="0" baseline="0">
                <a:solidFill>
                  <a:srgbClr val="000000"/>
                </a:solidFill>
                <a:uFillTx/>
              </a:defRPr>
            </a:pPr>
            <a:endParaRPr lang="fr-FR" sz="2400" kern="0" dirty="0">
              <a:solidFill>
                <a:srgbClr val="0070C0"/>
              </a:solidFill>
              <a:latin typeface="Avenir Next LT Pro"/>
              <a:ea typeface="Verdana"/>
            </a:endParaRPr>
          </a:p>
          <a:p>
            <a:pPr algn="ctr" defTabSz="829544">
              <a:lnSpc>
                <a:spcPct val="150000"/>
              </a:lnSpc>
              <a:defRPr sz="1800" b="0" i="0" u="none" strike="noStrike" kern="0" cap="none" spc="0" baseline="0">
                <a:solidFill>
                  <a:srgbClr val="000000"/>
                </a:solidFill>
                <a:uFillTx/>
              </a:defRPr>
            </a:pPr>
            <a:r>
              <a:rPr lang="fr-FR" sz="2400" kern="0" dirty="0">
                <a:latin typeface="Avenir Next LT Pro"/>
                <a:ea typeface="Verdana"/>
              </a:rPr>
              <a:t>SNCF s’est engagé à rechercher </a:t>
            </a:r>
            <a:r>
              <a:rPr lang="fr-FR" sz="2400" b="1" kern="0" dirty="0">
                <a:solidFill>
                  <a:srgbClr val="00B050"/>
                </a:solidFill>
                <a:latin typeface="Avenir Next LT Pro"/>
                <a:ea typeface="Verdana"/>
              </a:rPr>
              <a:t>une autre solution</a:t>
            </a:r>
            <a:r>
              <a:rPr lang="fr-FR" sz="2400" kern="0" dirty="0">
                <a:latin typeface="Avenir Next LT Pro"/>
                <a:ea typeface="Verdana"/>
              </a:rPr>
              <a:t>.</a:t>
            </a:r>
          </a:p>
          <a:p>
            <a:pPr defTabSz="829544">
              <a:lnSpc>
                <a:spcPct val="150000"/>
              </a:lnSpc>
              <a:defRPr sz="1800" b="0" i="0" u="none" strike="noStrike" kern="0" cap="none" spc="0" baseline="0">
                <a:solidFill>
                  <a:srgbClr val="000000"/>
                </a:solidFill>
                <a:uFillTx/>
              </a:defRPr>
            </a:pPr>
            <a:endParaRPr lang="fr-FR" sz="2400" kern="0" dirty="0">
              <a:latin typeface="Avenir Next LT Pro"/>
              <a:ea typeface="Verdana"/>
            </a:endParaRPr>
          </a:p>
          <a:p>
            <a:pPr defTabSz="829544">
              <a:lnSpc>
                <a:spcPct val="150000"/>
              </a:lnSpc>
              <a:defRPr sz="1800" b="0" i="0" u="none" strike="noStrike" kern="0" cap="none" spc="0" baseline="0">
                <a:solidFill>
                  <a:srgbClr val="000000"/>
                </a:solidFill>
                <a:uFillTx/>
              </a:defRPr>
            </a:pPr>
            <a:r>
              <a:rPr lang="fr-FR" sz="2400" kern="0" dirty="0">
                <a:latin typeface="Avenir Next LT Pro"/>
                <a:ea typeface="Verdana"/>
              </a:rPr>
              <a:t> </a:t>
            </a:r>
          </a:p>
          <a:p>
            <a:pPr defTabSz="829544">
              <a:lnSpc>
                <a:spcPct val="150000"/>
              </a:lnSpc>
              <a:defRPr sz="1800" b="0" i="0" u="none" strike="noStrike" kern="0" cap="none" spc="0" baseline="0">
                <a:solidFill>
                  <a:srgbClr val="000000"/>
                </a:solidFill>
                <a:uFillTx/>
              </a:defRPr>
            </a:pPr>
            <a:r>
              <a:rPr lang="fr-FR" sz="2400" kern="0" dirty="0">
                <a:latin typeface="Avenir Next LT Pro"/>
                <a:ea typeface="Verdana"/>
              </a:rPr>
              <a:t> </a:t>
            </a:r>
          </a:p>
        </p:txBody>
      </p:sp>
      <p:sp>
        <p:nvSpPr>
          <p:cNvPr id="3" name="Espace réservé du numéro de diapositive 6">
            <a:extLst>
              <a:ext uri="{FF2B5EF4-FFF2-40B4-BE49-F238E27FC236}">
                <a16:creationId xmlns:a16="http://schemas.microsoft.com/office/drawing/2014/main" id="{90B6AF87-2BFF-4873-A4D3-12D6C5ECE64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5CBF027-7E8B-42F0-977A-E0744DD2BC24}" type="slidenum">
              <a:rPr sz="1633"/>
              <a:pPr algn="r" defTabSz="829544" hangingPunct="0">
                <a:defRPr sz="1800" b="0" i="0" u="none" strike="noStrike" kern="0" cap="none" spc="0" baseline="0">
                  <a:solidFill>
                    <a:srgbClr val="000000"/>
                  </a:solidFill>
                  <a:uFillTx/>
                </a:defRPr>
              </a:pPr>
              <a:t>51</a:t>
            </a:fld>
            <a:endParaRPr lang="fr-FR" sz="1270">
              <a:solidFill>
                <a:srgbClr val="000000"/>
              </a:solidFill>
              <a:latin typeface="Times New Roman" pitchFamily="18"/>
              <a:ea typeface="Arial Unicode MS" pitchFamily="2"/>
              <a:cs typeface="Tahoma" pitchFamily="2"/>
            </a:endParaRPr>
          </a:p>
        </p:txBody>
      </p:sp>
      <p:sp>
        <p:nvSpPr>
          <p:cNvPr id="8" name="Espace réservé du numéro de diapositive 7">
            <a:extLst>
              <a:ext uri="{FF2B5EF4-FFF2-40B4-BE49-F238E27FC236}">
                <a16:creationId xmlns:a16="http://schemas.microsoft.com/office/drawing/2014/main" id="{5F10F475-9B9E-4A94-AD0A-A13DCE350CFD}"/>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CC287D4-8A03-4836-9D55-0D3E4101369C}" type="slidenum">
              <a:rPr sz="1633"/>
              <a:pPr algn="r" defTabSz="829544" hangingPunct="0">
                <a:defRPr sz="1800" b="0" i="0" u="none" strike="noStrike" kern="0" cap="none" spc="0" baseline="0">
                  <a:solidFill>
                    <a:srgbClr val="000000"/>
                  </a:solidFill>
                  <a:uFillTx/>
                </a:defRPr>
              </a:pPr>
              <a:t>51</a:t>
            </a:fld>
            <a:endParaRPr lang="fr-FR" sz="1270">
              <a:solidFill>
                <a:srgbClr val="000000"/>
              </a:solidFill>
              <a:latin typeface="Times New Roman" pitchFamily="18"/>
              <a:ea typeface="Arial Unicode MS" pitchFamily="2"/>
              <a:cs typeface="Tahoma" pitchFamily="2"/>
            </a:endParaRPr>
          </a:p>
        </p:txBody>
      </p:sp>
      <p:pic>
        <p:nvPicPr>
          <p:cNvPr id="10" name="Image 5" descr="Une image contenant texte&#10;&#10;Description générée automatiquement">
            <a:extLst>
              <a:ext uri="{FF2B5EF4-FFF2-40B4-BE49-F238E27FC236}">
                <a16:creationId xmlns:a16="http://schemas.microsoft.com/office/drawing/2014/main" id="{F2243A58-C43C-1548-AE7E-A11BEFAD2508}"/>
              </a:ext>
            </a:extLst>
          </p:cNvPr>
          <p:cNvPicPr>
            <a:picLocks noChangeAspect="1"/>
          </p:cNvPicPr>
          <p:nvPr/>
        </p:nvPicPr>
        <p:blipFill>
          <a:blip r:embed="rId2"/>
          <a:stretch>
            <a:fillRect/>
          </a:stretch>
        </p:blipFill>
        <p:spPr>
          <a:xfrm>
            <a:off x="934824" y="721006"/>
            <a:ext cx="2050998" cy="725619"/>
          </a:xfrm>
          <a:prstGeom prst="rect">
            <a:avLst/>
          </a:prstGeom>
        </p:spPr>
      </p:pic>
      <p:pic>
        <p:nvPicPr>
          <p:cNvPr id="6" name="Image 7">
            <a:extLst>
              <a:ext uri="{FF2B5EF4-FFF2-40B4-BE49-F238E27FC236}">
                <a16:creationId xmlns:a16="http://schemas.microsoft.com/office/drawing/2014/main" id="{28FFEC7D-258B-1C41-998B-AF4481E4B8D6}"/>
              </a:ext>
            </a:extLst>
          </p:cNvPr>
          <p:cNvPicPr>
            <a:picLocks noChangeAspect="1"/>
          </p:cNvPicPr>
          <p:nvPr/>
        </p:nvPicPr>
        <p:blipFill>
          <a:blip r:embed="rId3"/>
          <a:stretch>
            <a:fillRect/>
          </a:stretch>
        </p:blipFill>
        <p:spPr>
          <a:xfrm>
            <a:off x="8695208" y="5055408"/>
            <a:ext cx="2921906" cy="1051831"/>
          </a:xfrm>
          <a:prstGeom prst="rect">
            <a:avLst/>
          </a:prstGeom>
        </p:spPr>
      </p:pic>
      <p:sp>
        <p:nvSpPr>
          <p:cNvPr id="9" name="ZoneTexte 8">
            <a:extLst>
              <a:ext uri="{FF2B5EF4-FFF2-40B4-BE49-F238E27FC236}">
                <a16:creationId xmlns:a16="http://schemas.microsoft.com/office/drawing/2014/main" id="{6FE1E641-0FDF-3F48-988D-29F86BD39F90}"/>
              </a:ext>
            </a:extLst>
          </p:cNvPr>
          <p:cNvSpPr txBox="1"/>
          <p:nvPr/>
        </p:nvSpPr>
        <p:spPr>
          <a:xfrm>
            <a:off x="523135" y="5047578"/>
            <a:ext cx="6248641" cy="1200329"/>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dirty="0">
                <a:solidFill>
                  <a:srgbClr val="FFFFFF"/>
                </a:solidFill>
                <a:latin typeface="Avenir Next LT Pro"/>
              </a:rPr>
              <a:t>La FGRCF expliquera en temps utile </a:t>
            </a:r>
          </a:p>
          <a:p>
            <a:r>
              <a:rPr lang="fr-FR" sz="2400" dirty="0">
                <a:solidFill>
                  <a:srgbClr val="FFFFFF"/>
                </a:solidFill>
                <a:latin typeface="Avenir Next LT Pro"/>
              </a:rPr>
              <a:t>aux bénéficiaires "non connectées" </a:t>
            </a:r>
          </a:p>
          <a:p>
            <a:r>
              <a:rPr lang="fr-FR" sz="2400" dirty="0">
                <a:solidFill>
                  <a:srgbClr val="FFFFFF"/>
                </a:solidFill>
                <a:latin typeface="Avenir Next LT Pro"/>
              </a:rPr>
              <a:t>et multipliera les informations !</a:t>
            </a:r>
            <a:endParaRPr lang="fr-FR" sz="2400" dirty="0">
              <a:solidFill>
                <a:srgbClr val="FFFFFF"/>
              </a:solidFill>
              <a:latin typeface="Avenir Next LT Pro"/>
              <a:cs typeface="Calibri"/>
            </a:endParaRPr>
          </a:p>
        </p:txBody>
      </p:sp>
      <p:sp>
        <p:nvSpPr>
          <p:cNvPr id="5" name="Flèche : droite 4">
            <a:extLst>
              <a:ext uri="{FF2B5EF4-FFF2-40B4-BE49-F238E27FC236}">
                <a16:creationId xmlns:a16="http://schemas.microsoft.com/office/drawing/2014/main" id="{DA30D3D1-E181-E349-A6EE-E497CD189A3A}"/>
              </a:ext>
            </a:extLst>
          </p:cNvPr>
          <p:cNvSpPr/>
          <p:nvPr/>
        </p:nvSpPr>
        <p:spPr>
          <a:xfrm rot="10800000" flipH="1">
            <a:off x="6989871" y="5142115"/>
            <a:ext cx="1487242" cy="878416"/>
          </a:xfrm>
          <a:prstGeom prst="rightArrow">
            <a:avLst>
              <a:gd name="adj1" fmla="val 8824"/>
              <a:gd name="adj2" fmla="val 134452"/>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p>
        </p:txBody>
      </p:sp>
    </p:spTree>
    <p:extLst>
      <p:ext uri="{BB962C8B-B14F-4D97-AF65-F5344CB8AC3E}">
        <p14:creationId xmlns:p14="http://schemas.microsoft.com/office/powerpoint/2010/main" val="12265260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62826B7B-2336-48F6-AEC9-C8E6E34577E0}"/>
              </a:ext>
            </a:extLst>
          </p:cNvPr>
          <p:cNvPicPr>
            <a:picLocks noChangeAspect="1"/>
          </p:cNvPicPr>
          <p:nvPr/>
        </p:nvPicPr>
        <p:blipFill>
          <a:blip r:embed="rId2"/>
          <a:stretch>
            <a:fillRect/>
          </a:stretch>
        </p:blipFill>
        <p:spPr>
          <a:xfrm>
            <a:off x="8118291" y="5357101"/>
            <a:ext cx="2743200" cy="1165860"/>
          </a:xfrm>
          <a:prstGeom prst="rect">
            <a:avLst/>
          </a:prstGeom>
        </p:spPr>
      </p:pic>
      <p:sp>
        <p:nvSpPr>
          <p:cNvPr id="3" name="ZoneTexte 2">
            <a:extLst>
              <a:ext uri="{FF2B5EF4-FFF2-40B4-BE49-F238E27FC236}">
                <a16:creationId xmlns:a16="http://schemas.microsoft.com/office/drawing/2014/main" id="{8226F886-F1C6-A843-AE17-6DE953BB24F1}"/>
              </a:ext>
            </a:extLst>
          </p:cNvPr>
          <p:cNvSpPr txBox="1"/>
          <p:nvPr/>
        </p:nvSpPr>
        <p:spPr>
          <a:xfrm>
            <a:off x="625419" y="1173195"/>
            <a:ext cx="10236072" cy="3416320"/>
          </a:xfrm>
          <a:prstGeom prst="rect">
            <a:avLst/>
          </a:prstGeom>
          <a:noFill/>
        </p:spPr>
        <p:txBody>
          <a:bodyPr wrap="none" rtlCol="0">
            <a:spAutoFit/>
          </a:bodyPr>
          <a:lstStyle/>
          <a:p>
            <a:r>
              <a:rPr lang="fr-FR" sz="3600"/>
              <a:t>En résumé :</a:t>
            </a:r>
          </a:p>
          <a:p>
            <a:endParaRPr lang="fr-FR" sz="3600"/>
          </a:p>
          <a:p>
            <a:r>
              <a:rPr lang="fr-FR" sz="3600">
                <a:solidFill>
                  <a:srgbClr val="FF0000"/>
                </a:solidFill>
              </a:rPr>
              <a:t>Si je ne suis pas connecté Internet,</a:t>
            </a:r>
          </a:p>
          <a:p>
            <a:r>
              <a:rPr lang="fr-FR" sz="3600">
                <a:solidFill>
                  <a:srgbClr val="FF0000"/>
                </a:solidFill>
              </a:rPr>
              <a:t>En cas de besoin de voyage urgent :</a:t>
            </a:r>
          </a:p>
          <a:p>
            <a:endParaRPr lang="fr-FR" sz="3600">
              <a:solidFill>
                <a:srgbClr val="FF0000"/>
              </a:solidFill>
            </a:endParaRPr>
          </a:p>
          <a:p>
            <a:r>
              <a:rPr lang="fr-FR" sz="3600"/>
              <a:t>Avant 2024, il faudra rechercher la meilleure formule </a:t>
            </a:r>
            <a:r>
              <a:rPr lang="fr-FR"/>
              <a:t>:</a:t>
            </a:r>
          </a:p>
        </p:txBody>
      </p:sp>
    </p:spTree>
    <p:extLst>
      <p:ext uri="{BB962C8B-B14F-4D97-AF65-F5344CB8AC3E}">
        <p14:creationId xmlns:p14="http://schemas.microsoft.com/office/powerpoint/2010/main" val="22086730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a:extLst>
              <a:ext uri="{FF2B5EF4-FFF2-40B4-BE49-F238E27FC236}">
                <a16:creationId xmlns:a16="http://schemas.microsoft.com/office/drawing/2014/main" id="{62826B7B-2336-48F6-AEC9-C8E6E34577E0}"/>
              </a:ext>
            </a:extLst>
          </p:cNvPr>
          <p:cNvPicPr>
            <a:picLocks noChangeAspect="1"/>
          </p:cNvPicPr>
          <p:nvPr/>
        </p:nvPicPr>
        <p:blipFill>
          <a:blip r:embed="rId2"/>
          <a:stretch>
            <a:fillRect/>
          </a:stretch>
        </p:blipFill>
        <p:spPr>
          <a:xfrm>
            <a:off x="1055339" y="574894"/>
            <a:ext cx="2743200" cy="1165860"/>
          </a:xfrm>
          <a:prstGeom prst="rect">
            <a:avLst/>
          </a:prstGeom>
        </p:spPr>
      </p:pic>
      <p:sp>
        <p:nvSpPr>
          <p:cNvPr id="4" name="ZoneTexte 3">
            <a:extLst>
              <a:ext uri="{FF2B5EF4-FFF2-40B4-BE49-F238E27FC236}">
                <a16:creationId xmlns:a16="http://schemas.microsoft.com/office/drawing/2014/main" id="{01640A19-D325-442B-9626-656D9F89CC11}"/>
              </a:ext>
            </a:extLst>
          </p:cNvPr>
          <p:cNvSpPr txBox="1"/>
          <p:nvPr/>
        </p:nvSpPr>
        <p:spPr>
          <a:xfrm>
            <a:off x="5300546" y="617035"/>
            <a:ext cx="6027057" cy="1384995"/>
          </a:xfrm>
          <a:prstGeom prst="rect">
            <a:avLst/>
          </a:prstGeom>
          <a:solidFill>
            <a:schemeClr val="accent1">
              <a:lumMod val="40000"/>
              <a:lumOff val="6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fr-FR" sz="2800" b="1">
                <a:solidFill>
                  <a:srgbClr val="FF0000"/>
                </a:solidFill>
                <a:latin typeface="Avenir Next LT Pro"/>
              </a:rPr>
              <a:t>Assistance Utilisateurs m'enverra mes permis par courrier !</a:t>
            </a:r>
            <a:endParaRPr lang="fr-FR" sz="2800">
              <a:solidFill>
                <a:srgbClr val="000000"/>
              </a:solidFill>
              <a:latin typeface="Calibri" panose="020F0502020204030204"/>
              <a:cs typeface="Calibri" panose="020F0502020204030204"/>
            </a:endParaRPr>
          </a:p>
          <a:p>
            <a:pPr algn="r"/>
            <a:r>
              <a:rPr lang="fr-FR" sz="2800" b="1">
                <a:solidFill>
                  <a:srgbClr val="FF0000"/>
                </a:solidFill>
                <a:latin typeface="Avenir Next LT Pro"/>
              </a:rPr>
              <a:t>0809 400 110</a:t>
            </a:r>
            <a:endParaRPr lang="fr-FR" sz="2800">
              <a:cs typeface="Calibri"/>
            </a:endParaRPr>
          </a:p>
        </p:txBody>
      </p:sp>
      <p:pic>
        <p:nvPicPr>
          <p:cNvPr id="6" name="Image 6" descr="Une image contenant texte&#10;&#10;Description générée automatiquement">
            <a:extLst>
              <a:ext uri="{FF2B5EF4-FFF2-40B4-BE49-F238E27FC236}">
                <a16:creationId xmlns:a16="http://schemas.microsoft.com/office/drawing/2014/main" id="{0A0A8175-C6EB-47CA-9DC7-CB14CF866995}"/>
              </a:ext>
            </a:extLst>
          </p:cNvPr>
          <p:cNvPicPr>
            <a:picLocks noChangeAspect="1"/>
          </p:cNvPicPr>
          <p:nvPr/>
        </p:nvPicPr>
        <p:blipFill>
          <a:blip r:embed="rId3"/>
          <a:stretch>
            <a:fillRect/>
          </a:stretch>
        </p:blipFill>
        <p:spPr>
          <a:xfrm>
            <a:off x="6911262" y="3100271"/>
            <a:ext cx="4773241" cy="2943457"/>
          </a:xfrm>
          <a:prstGeom prst="rect">
            <a:avLst/>
          </a:prstGeom>
        </p:spPr>
      </p:pic>
      <p:sp>
        <p:nvSpPr>
          <p:cNvPr id="7" name="ZoneTexte 6">
            <a:extLst>
              <a:ext uri="{FF2B5EF4-FFF2-40B4-BE49-F238E27FC236}">
                <a16:creationId xmlns:a16="http://schemas.microsoft.com/office/drawing/2014/main" id="{14E67160-A060-423C-A149-97BD2ED06216}"/>
              </a:ext>
            </a:extLst>
          </p:cNvPr>
          <p:cNvSpPr txBox="1"/>
          <p:nvPr/>
        </p:nvSpPr>
        <p:spPr>
          <a:xfrm>
            <a:off x="964571" y="3597497"/>
            <a:ext cx="4860381"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600">
                <a:solidFill>
                  <a:srgbClr val="FF0000"/>
                </a:solidFill>
                <a:latin typeface="Forte"/>
              </a:rPr>
              <a:t>Quand on le peut, utilisons notre réseau relationnel !</a:t>
            </a:r>
            <a:endParaRPr lang="fr-FR" sz="3600">
              <a:solidFill>
                <a:srgbClr val="FF0000"/>
              </a:solidFill>
              <a:latin typeface="Forte"/>
              <a:cs typeface="Calibri"/>
            </a:endParaRPr>
          </a:p>
        </p:txBody>
      </p:sp>
      <p:pic>
        <p:nvPicPr>
          <p:cNvPr id="9" name="Image 9" descr="Une image contenant texte, clipart&#10;&#10;Description générée automatiquement">
            <a:extLst>
              <a:ext uri="{FF2B5EF4-FFF2-40B4-BE49-F238E27FC236}">
                <a16:creationId xmlns:a16="http://schemas.microsoft.com/office/drawing/2014/main" id="{9A12AD9F-488C-4E69-8175-56FA926AA361}"/>
              </a:ext>
            </a:extLst>
          </p:cNvPr>
          <p:cNvPicPr>
            <a:picLocks noChangeAspect="1"/>
          </p:cNvPicPr>
          <p:nvPr/>
        </p:nvPicPr>
        <p:blipFill>
          <a:blip r:embed="rId4"/>
          <a:stretch>
            <a:fillRect/>
          </a:stretch>
        </p:blipFill>
        <p:spPr>
          <a:xfrm>
            <a:off x="5168219" y="1159555"/>
            <a:ext cx="1438275" cy="1019175"/>
          </a:xfrm>
          <a:prstGeom prst="rect">
            <a:avLst/>
          </a:prstGeom>
        </p:spPr>
      </p:pic>
      <p:sp>
        <p:nvSpPr>
          <p:cNvPr id="12" name="Flèche : droite 11">
            <a:extLst>
              <a:ext uri="{FF2B5EF4-FFF2-40B4-BE49-F238E27FC236}">
                <a16:creationId xmlns:a16="http://schemas.microsoft.com/office/drawing/2014/main" id="{B1F3DD56-85EE-4125-A234-AF1C5E87752C}"/>
              </a:ext>
            </a:extLst>
          </p:cNvPr>
          <p:cNvSpPr/>
          <p:nvPr/>
        </p:nvSpPr>
        <p:spPr>
          <a:xfrm>
            <a:off x="6114796" y="4121040"/>
            <a:ext cx="979714" cy="644070"/>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5213168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F6F726C-EE1F-4B53-9E58-BE3086BB2F46}"/>
              </a:ext>
            </a:extLst>
          </p:cNvPr>
          <p:cNvSpPr>
            <a:spLocks noGrp="1"/>
          </p:cNvSpPr>
          <p:nvPr>
            <p:ph idx="1"/>
          </p:nvPr>
        </p:nvSpPr>
        <p:spPr>
          <a:xfrm>
            <a:off x="662152" y="1725747"/>
            <a:ext cx="10489323" cy="4280915"/>
          </a:xfrm>
        </p:spPr>
        <p:txBody>
          <a:bodyPr>
            <a:normAutofit fontScale="55000" lnSpcReduction="20000"/>
          </a:bodyPr>
          <a:lstStyle/>
          <a:p>
            <a:pPr marL="0" indent="0">
              <a:buNone/>
            </a:pPr>
            <a:r>
              <a:rPr lang="fr-FR" sz="5000" b="1" dirty="0">
                <a:solidFill>
                  <a:srgbClr val="0070C0"/>
                </a:solidFill>
              </a:rPr>
              <a:t>Quelques dernières informations à propos de MFCD:</a:t>
            </a:r>
          </a:p>
          <a:p>
            <a:pPr marL="0" indent="0">
              <a:buNone/>
            </a:pPr>
            <a:endParaRPr lang="fr-FR" sz="5000" b="1" dirty="0">
              <a:solidFill>
                <a:srgbClr val="0070C0"/>
              </a:solidFill>
            </a:endParaRPr>
          </a:p>
          <a:p>
            <a:pPr>
              <a:buFont typeface="Wingdings" panose="05000000000000000000" pitchFamily="2" charset="2"/>
              <a:buChar char="v"/>
            </a:pPr>
            <a:r>
              <a:rPr lang="fr-FR" sz="5000" dirty="0"/>
              <a:t>Il n’y a pas de date limite pour le renvoi des fichets ;</a:t>
            </a:r>
          </a:p>
          <a:p>
            <a:pPr marL="0" indent="0">
              <a:buNone/>
            </a:pPr>
            <a:endParaRPr lang="fr-FR" sz="5000" dirty="0"/>
          </a:p>
          <a:p>
            <a:pPr>
              <a:buFont typeface="Wingdings" panose="05000000000000000000" pitchFamily="2" charset="2"/>
              <a:buChar char="v"/>
            </a:pPr>
            <a:r>
              <a:rPr lang="fr-FR" sz="5000" b="1" dirty="0"/>
              <a:t>La FGRCF a demandé à SNCF :</a:t>
            </a:r>
          </a:p>
          <a:p>
            <a:pPr lvl="1">
              <a:buFont typeface="Wingdings" panose="05000000000000000000" pitchFamily="2" charset="2"/>
              <a:buChar char="v"/>
            </a:pPr>
            <a:r>
              <a:rPr lang="fr-FR" sz="5000" dirty="0"/>
              <a:t>La prolongation de l’usage des fichets de voyage ;</a:t>
            </a:r>
          </a:p>
          <a:p>
            <a:pPr lvl="1">
              <a:buFont typeface="Wingdings" panose="05000000000000000000" pitchFamily="2" charset="2"/>
              <a:buChar char="v"/>
            </a:pPr>
            <a:r>
              <a:rPr lang="fr-FR" sz="5000" dirty="0"/>
              <a:t>Une possibilité plus réaliste en cas de voyage urgent ;</a:t>
            </a:r>
          </a:p>
          <a:p>
            <a:pPr lvl="1">
              <a:buFont typeface="Wingdings" panose="05000000000000000000" pitchFamily="2" charset="2"/>
              <a:buChar char="v"/>
            </a:pPr>
            <a:r>
              <a:rPr lang="fr-FR" sz="5000" dirty="0"/>
              <a:t>La possibilité de demander de justificatif par courrier ;</a:t>
            </a:r>
          </a:p>
          <a:p>
            <a:pPr lvl="1">
              <a:buFont typeface="Wingdings" panose="05000000000000000000" pitchFamily="2" charset="2"/>
              <a:buChar char="v"/>
            </a:pPr>
            <a:r>
              <a:rPr lang="fr-FR" sz="5000" dirty="0"/>
              <a:t>La possibilité d’annuler une case après son déclenchement.</a:t>
            </a:r>
          </a:p>
          <a:p>
            <a:pPr>
              <a:buFont typeface="Wingdings" panose="05000000000000000000" pitchFamily="2" charset="2"/>
              <a:buChar char="v"/>
            </a:pPr>
            <a:r>
              <a:rPr lang="fr-FR" sz="5000" b="1" dirty="0"/>
              <a:t>SNCF </a:t>
            </a:r>
            <a:r>
              <a:rPr lang="fr-FR" sz="5000" dirty="0"/>
              <a:t>ne refuse pas ces demandes et les étudiera. </a:t>
            </a:r>
          </a:p>
          <a:p>
            <a:pPr lvl="1">
              <a:buFont typeface="Wingdings" panose="05000000000000000000" pitchFamily="2" charset="2"/>
              <a:buChar char="v"/>
            </a:pPr>
            <a:endParaRPr lang="fr-FR" sz="5000" dirty="0"/>
          </a:p>
          <a:p>
            <a:pPr marL="457200" lvl="1" indent="0">
              <a:buNone/>
            </a:pPr>
            <a:endParaRPr lang="fr-FR" sz="2200" dirty="0"/>
          </a:p>
        </p:txBody>
      </p:sp>
      <p:sp>
        <p:nvSpPr>
          <p:cNvPr id="4" name="Espace réservé du numéro de diapositive 3">
            <a:extLst>
              <a:ext uri="{FF2B5EF4-FFF2-40B4-BE49-F238E27FC236}">
                <a16:creationId xmlns:a16="http://schemas.microsoft.com/office/drawing/2014/main" id="{FDA0569F-256F-412A-8D4E-2A0477FBCCA8}"/>
              </a:ext>
            </a:extLst>
          </p:cNvPr>
          <p:cNvSpPr>
            <a:spLocks noGrp="1"/>
          </p:cNvSpPr>
          <p:nvPr>
            <p:ph type="sldNum" sz="quarter" idx="12"/>
          </p:nvPr>
        </p:nvSpPr>
        <p:spPr/>
        <p:txBody>
          <a:bodyPr/>
          <a:lstStyle/>
          <a:p>
            <a:fld id="{69E57DC2-970A-4B3E-BB1C-7A09969E49DF}" type="slidenum">
              <a:rPr lang="en-US" smtClean="0"/>
              <a:t>54</a:t>
            </a:fld>
            <a:endParaRPr lang="en-US"/>
          </a:p>
        </p:txBody>
      </p:sp>
      <p:sp>
        <p:nvSpPr>
          <p:cNvPr id="5" name="Titre 1">
            <a:extLst>
              <a:ext uri="{FF2B5EF4-FFF2-40B4-BE49-F238E27FC236}">
                <a16:creationId xmlns:a16="http://schemas.microsoft.com/office/drawing/2014/main" id="{3BE6EB7F-0D05-44F9-AD3A-4A69FC2FB482}"/>
              </a:ext>
            </a:extLst>
          </p:cNvPr>
          <p:cNvSpPr>
            <a:spLocks noGrp="1"/>
          </p:cNvSpPr>
          <p:nvPr>
            <p:ph type="title"/>
          </p:nvPr>
        </p:nvSpPr>
        <p:spPr>
          <a:xfrm>
            <a:off x="1905000" y="147226"/>
            <a:ext cx="9521825" cy="462374"/>
          </a:xfrm>
        </p:spPr>
        <p:txBody>
          <a:bodyPr>
            <a:noAutofit/>
          </a:bodyPr>
          <a:lstStyle/>
          <a:p>
            <a:r>
              <a:rPr lang="fr-FR" sz="2800" b="1">
                <a:solidFill>
                  <a:srgbClr val="0070C0"/>
                </a:solidFill>
              </a:rPr>
              <a:t>Mes Facilités de Circulation Dématérialisées (MFCD)</a:t>
            </a:r>
          </a:p>
        </p:txBody>
      </p:sp>
      <p:pic>
        <p:nvPicPr>
          <p:cNvPr id="6" name="Image 5">
            <a:extLst>
              <a:ext uri="{FF2B5EF4-FFF2-40B4-BE49-F238E27FC236}">
                <a16:creationId xmlns:a16="http://schemas.microsoft.com/office/drawing/2014/main" id="{8CD304B1-C92E-48F0-A089-2AC68D346CA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5379" t="4534" b="5752"/>
          <a:stretch/>
        </p:blipFill>
        <p:spPr>
          <a:xfrm>
            <a:off x="5804240" y="723163"/>
            <a:ext cx="861672" cy="839674"/>
          </a:xfrm>
          <a:prstGeom prst="rect">
            <a:avLst/>
          </a:prstGeom>
        </p:spPr>
      </p:pic>
    </p:spTree>
    <p:extLst>
      <p:ext uri="{BB962C8B-B14F-4D97-AF65-F5344CB8AC3E}">
        <p14:creationId xmlns:p14="http://schemas.microsoft.com/office/powerpoint/2010/main" val="37550144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D1B03B5E-94DC-4E61-9C8E-A19D01782AE2}"/>
              </a:ext>
            </a:extLst>
          </p:cNvPr>
          <p:cNvSpPr txBox="1"/>
          <p:nvPr/>
        </p:nvSpPr>
        <p:spPr>
          <a:xfrm>
            <a:off x="238125" y="3077179"/>
            <a:ext cx="11715750"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b="1" dirty="0">
                <a:solidFill>
                  <a:srgbClr val="00B050"/>
                </a:solidFill>
                <a:latin typeface="Avenir Next LT Pro"/>
              </a:rPr>
              <a:t>Mode de mise en application :</a:t>
            </a:r>
            <a:r>
              <a:rPr lang="fr-FR" sz="2800" dirty="0">
                <a:solidFill>
                  <a:srgbClr val="000000"/>
                </a:solidFill>
                <a:latin typeface="Avenir Next LT Pro"/>
              </a:rPr>
              <a:t> </a:t>
            </a:r>
          </a:p>
          <a:p>
            <a:r>
              <a:rPr lang="fr-FR" sz="2800" dirty="0">
                <a:solidFill>
                  <a:srgbClr val="000000"/>
                </a:solidFill>
                <a:latin typeface="Avenir Next LT Pro"/>
              </a:rPr>
              <a:t>A partir d’avril 2022, remplacement du Pass Carmillon 2</a:t>
            </a:r>
            <a:r>
              <a:rPr lang="fr-FR" sz="2800" baseline="30000" dirty="0">
                <a:solidFill>
                  <a:srgbClr val="000000"/>
                </a:solidFill>
                <a:latin typeface="Avenir Next LT Pro"/>
              </a:rPr>
              <a:t>ème</a:t>
            </a:r>
            <a:r>
              <a:rPr lang="fr-FR" sz="2800" dirty="0">
                <a:solidFill>
                  <a:srgbClr val="000000"/>
                </a:solidFill>
                <a:latin typeface="Avenir Next LT Pro"/>
              </a:rPr>
              <a:t> classe du retraité par un Pass Carmillon 1</a:t>
            </a:r>
            <a:r>
              <a:rPr lang="fr-FR" sz="2800" baseline="30000" dirty="0">
                <a:solidFill>
                  <a:srgbClr val="000000"/>
                </a:solidFill>
                <a:latin typeface="Avenir Next LT Pro"/>
              </a:rPr>
              <a:t>ère</a:t>
            </a:r>
            <a:r>
              <a:rPr lang="fr-FR" sz="2800" dirty="0">
                <a:solidFill>
                  <a:srgbClr val="000000"/>
                </a:solidFill>
                <a:latin typeface="Avenir Next LT Pro"/>
              </a:rPr>
              <a:t> classe (Envoi d’une photo d’identité à Amiens) ;</a:t>
            </a:r>
          </a:p>
        </p:txBody>
      </p:sp>
      <p:pic>
        <p:nvPicPr>
          <p:cNvPr id="7" name="Image 7" descr="Une image contenant texte, équipement électronique&#10;&#10;Description générée automatiquement">
            <a:extLst>
              <a:ext uri="{FF2B5EF4-FFF2-40B4-BE49-F238E27FC236}">
                <a16:creationId xmlns:a16="http://schemas.microsoft.com/office/drawing/2014/main" id="{AD8E766F-7854-492D-950A-6E5C54628450}"/>
              </a:ext>
            </a:extLst>
          </p:cNvPr>
          <p:cNvPicPr>
            <a:picLocks noChangeAspect="1"/>
          </p:cNvPicPr>
          <p:nvPr/>
        </p:nvPicPr>
        <p:blipFill>
          <a:blip r:embed="rId2"/>
          <a:stretch>
            <a:fillRect/>
          </a:stretch>
        </p:blipFill>
        <p:spPr>
          <a:xfrm>
            <a:off x="9397232" y="520512"/>
            <a:ext cx="2447925" cy="1552575"/>
          </a:xfrm>
          <a:prstGeom prst="rect">
            <a:avLst/>
          </a:prstGeom>
        </p:spPr>
      </p:pic>
      <p:sp>
        <p:nvSpPr>
          <p:cNvPr id="2" name="ZoneTexte 1">
            <a:extLst>
              <a:ext uri="{FF2B5EF4-FFF2-40B4-BE49-F238E27FC236}">
                <a16:creationId xmlns:a16="http://schemas.microsoft.com/office/drawing/2014/main" id="{1E839A1D-8501-8D4F-8936-F0E59601F8F9}"/>
              </a:ext>
            </a:extLst>
          </p:cNvPr>
          <p:cNvSpPr txBox="1"/>
          <p:nvPr/>
        </p:nvSpPr>
        <p:spPr>
          <a:xfrm>
            <a:off x="346842" y="520512"/>
            <a:ext cx="8618481" cy="163121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solidFill>
                  <a:srgbClr val="FF0000"/>
                </a:solidFill>
                <a:latin typeface="Avenir Next LT Pro"/>
              </a:rPr>
              <a:t>Ex-conducteurs en retraite avant 2002 :</a:t>
            </a:r>
          </a:p>
          <a:p>
            <a:endParaRPr lang="fr-FR" sz="3600" dirty="0">
              <a:solidFill>
                <a:srgbClr val="FF0000"/>
              </a:solidFill>
              <a:latin typeface="Avenir Next LT Pro"/>
            </a:endParaRPr>
          </a:p>
          <a:p>
            <a:r>
              <a:rPr lang="fr-FR" sz="2800" dirty="0">
                <a:latin typeface="Avenir Next LT Pro"/>
              </a:rPr>
              <a:t>A partir de  2022, </a:t>
            </a:r>
            <a:r>
              <a:rPr lang="fr-FR" sz="2800" b="1" dirty="0">
                <a:solidFill>
                  <a:srgbClr val="0070C0"/>
                </a:solidFill>
                <a:latin typeface="Avenir Next LT Pro"/>
              </a:rPr>
              <a:t>accès intégral en 1</a:t>
            </a:r>
            <a:r>
              <a:rPr lang="fr-FR" sz="2800" b="1" baseline="30000" dirty="0">
                <a:solidFill>
                  <a:srgbClr val="0070C0"/>
                </a:solidFill>
                <a:latin typeface="Avenir Next LT Pro"/>
              </a:rPr>
              <a:t>ère</a:t>
            </a:r>
            <a:r>
              <a:rPr lang="fr-FR" sz="2800" b="1" dirty="0">
                <a:solidFill>
                  <a:srgbClr val="0070C0"/>
                </a:solidFill>
                <a:latin typeface="Avenir Next LT Pro"/>
              </a:rPr>
              <a:t> classe. </a:t>
            </a:r>
            <a:endParaRPr lang="fr-FR" sz="2000" b="1" dirty="0">
              <a:solidFill>
                <a:srgbClr val="FF0000"/>
              </a:solidFill>
              <a:latin typeface="Avenir Next LT Pro"/>
            </a:endParaRPr>
          </a:p>
        </p:txBody>
      </p:sp>
    </p:spTree>
    <p:extLst>
      <p:ext uri="{BB962C8B-B14F-4D97-AF65-F5344CB8AC3E}">
        <p14:creationId xmlns:p14="http://schemas.microsoft.com/office/powerpoint/2010/main" val="20558163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D1B03B5E-94DC-4E61-9C8E-A19D01782AE2}"/>
              </a:ext>
            </a:extLst>
          </p:cNvPr>
          <p:cNvSpPr txBox="1"/>
          <p:nvPr/>
        </p:nvSpPr>
        <p:spPr>
          <a:xfrm>
            <a:off x="238125" y="2514277"/>
            <a:ext cx="11715750" cy="31085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dirty="0">
                <a:solidFill>
                  <a:srgbClr val="000000"/>
                </a:solidFill>
                <a:latin typeface="Avenir Next LT Pro"/>
              </a:rPr>
              <a:t>A partir de la réception du nouveau Pass Carmillon, et de la nouvelle carte de circulation, </a:t>
            </a:r>
            <a:r>
              <a:rPr lang="fr-FR" sz="2800" dirty="0">
                <a:solidFill>
                  <a:srgbClr val="FF0000"/>
                </a:solidFill>
                <a:latin typeface="Avenir Next LT Pro"/>
              </a:rPr>
              <a:t>l’ayant droit </a:t>
            </a:r>
            <a:r>
              <a:rPr lang="fr-FR" sz="2800" dirty="0">
                <a:solidFill>
                  <a:srgbClr val="000000"/>
                </a:solidFill>
                <a:latin typeface="Avenir Next LT Pro"/>
              </a:rPr>
              <a:t>dispose aussi de l’accès intégral en 1</a:t>
            </a:r>
            <a:r>
              <a:rPr lang="fr-FR" sz="2800" baseline="30000" dirty="0">
                <a:solidFill>
                  <a:srgbClr val="000000"/>
                </a:solidFill>
                <a:latin typeface="Avenir Next LT Pro"/>
              </a:rPr>
              <a:t>ère</a:t>
            </a:r>
            <a:r>
              <a:rPr lang="fr-FR" sz="2800" dirty="0">
                <a:solidFill>
                  <a:srgbClr val="000000"/>
                </a:solidFill>
                <a:latin typeface="Avenir Next LT Pro"/>
              </a:rPr>
              <a:t> classe ;</a:t>
            </a:r>
          </a:p>
          <a:p>
            <a:r>
              <a:rPr lang="fr-FR" sz="2800" dirty="0">
                <a:solidFill>
                  <a:srgbClr val="000000"/>
                </a:solidFill>
                <a:latin typeface="Avenir Next LT Pro"/>
              </a:rPr>
              <a:t>Pour en bénéficier, il faut faire usage d’un permis digitalisé acquis en 2022.</a:t>
            </a:r>
          </a:p>
          <a:p>
            <a:r>
              <a:rPr lang="fr-FR" sz="2800" dirty="0">
                <a:solidFill>
                  <a:srgbClr val="000000"/>
                </a:solidFill>
                <a:latin typeface="Avenir Next LT Pro"/>
              </a:rPr>
              <a:t>Les permis antérieurs seront tous transformés en 1</a:t>
            </a:r>
            <a:r>
              <a:rPr lang="fr-FR" sz="2800" baseline="30000" dirty="0">
                <a:solidFill>
                  <a:srgbClr val="000000"/>
                </a:solidFill>
                <a:latin typeface="Avenir Next LT Pro"/>
              </a:rPr>
              <a:t>ère</a:t>
            </a:r>
            <a:r>
              <a:rPr lang="fr-FR" sz="2800" dirty="0">
                <a:solidFill>
                  <a:srgbClr val="000000"/>
                </a:solidFill>
                <a:latin typeface="Avenir Next LT Pro"/>
              </a:rPr>
              <a:t> classe dans le compteur Internet MFCD.</a:t>
            </a:r>
            <a:endParaRPr lang="fr-FR" sz="2000" dirty="0">
              <a:solidFill>
                <a:srgbClr val="000000"/>
              </a:solidFill>
              <a:latin typeface="Avenir Next LT Pro"/>
            </a:endParaRPr>
          </a:p>
        </p:txBody>
      </p:sp>
      <p:pic>
        <p:nvPicPr>
          <p:cNvPr id="7" name="Image 7" descr="Une image contenant texte, équipement électronique&#10;&#10;Description générée automatiquement">
            <a:extLst>
              <a:ext uri="{FF2B5EF4-FFF2-40B4-BE49-F238E27FC236}">
                <a16:creationId xmlns:a16="http://schemas.microsoft.com/office/drawing/2014/main" id="{AD8E766F-7854-492D-950A-6E5C54628450}"/>
              </a:ext>
            </a:extLst>
          </p:cNvPr>
          <p:cNvPicPr>
            <a:picLocks noChangeAspect="1"/>
          </p:cNvPicPr>
          <p:nvPr/>
        </p:nvPicPr>
        <p:blipFill>
          <a:blip r:embed="rId2"/>
          <a:stretch>
            <a:fillRect/>
          </a:stretch>
        </p:blipFill>
        <p:spPr>
          <a:xfrm>
            <a:off x="9269011" y="520512"/>
            <a:ext cx="2447925" cy="1552575"/>
          </a:xfrm>
          <a:prstGeom prst="rect">
            <a:avLst/>
          </a:prstGeom>
        </p:spPr>
      </p:pic>
      <p:sp>
        <p:nvSpPr>
          <p:cNvPr id="5" name="ZoneTexte 4">
            <a:extLst>
              <a:ext uri="{FF2B5EF4-FFF2-40B4-BE49-F238E27FC236}">
                <a16:creationId xmlns:a16="http://schemas.microsoft.com/office/drawing/2014/main" id="{5D4858BF-00DF-674C-AE4D-5E5B1567BC9D}"/>
              </a:ext>
            </a:extLst>
          </p:cNvPr>
          <p:cNvSpPr txBox="1"/>
          <p:nvPr/>
        </p:nvSpPr>
        <p:spPr>
          <a:xfrm>
            <a:off x="285603" y="520512"/>
            <a:ext cx="8618481" cy="163121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solidFill>
                  <a:srgbClr val="FF0000"/>
                </a:solidFill>
                <a:latin typeface="Avenir Next LT Pro"/>
              </a:rPr>
              <a:t>Ex-conducteurs en retraite avant 2002 :</a:t>
            </a:r>
          </a:p>
          <a:p>
            <a:endParaRPr lang="fr-FR" sz="3600" dirty="0">
              <a:solidFill>
                <a:srgbClr val="FF0000"/>
              </a:solidFill>
              <a:latin typeface="Avenir Next LT Pro"/>
            </a:endParaRPr>
          </a:p>
          <a:p>
            <a:r>
              <a:rPr lang="fr-FR" sz="2800" dirty="0">
                <a:latin typeface="Avenir Next LT Pro"/>
              </a:rPr>
              <a:t>A partir de  2022, </a:t>
            </a:r>
            <a:r>
              <a:rPr lang="fr-FR" sz="2800" b="1" dirty="0">
                <a:solidFill>
                  <a:srgbClr val="0070C0"/>
                </a:solidFill>
                <a:latin typeface="Avenir Next LT Pro"/>
              </a:rPr>
              <a:t>accès intégral en 1</a:t>
            </a:r>
            <a:r>
              <a:rPr lang="fr-FR" sz="2800" b="1" baseline="30000" dirty="0">
                <a:solidFill>
                  <a:srgbClr val="0070C0"/>
                </a:solidFill>
                <a:latin typeface="Avenir Next LT Pro"/>
              </a:rPr>
              <a:t>ère</a:t>
            </a:r>
            <a:r>
              <a:rPr lang="fr-FR" sz="2800" b="1" dirty="0">
                <a:solidFill>
                  <a:srgbClr val="0070C0"/>
                </a:solidFill>
                <a:latin typeface="Avenir Next LT Pro"/>
              </a:rPr>
              <a:t> classe. </a:t>
            </a:r>
            <a:endParaRPr lang="fr-FR" sz="2000" b="1" dirty="0">
              <a:solidFill>
                <a:srgbClr val="FF0000"/>
              </a:solidFill>
              <a:latin typeface="Avenir Next LT Pro"/>
            </a:endParaRPr>
          </a:p>
        </p:txBody>
      </p:sp>
    </p:spTree>
    <p:extLst>
      <p:ext uri="{BB962C8B-B14F-4D97-AF65-F5344CB8AC3E}">
        <p14:creationId xmlns:p14="http://schemas.microsoft.com/office/powerpoint/2010/main" val="9510999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092ECC7A-4CAF-45E5-8E4F-997B3E2345F4}"/>
              </a:ext>
            </a:extLst>
          </p:cNvPr>
          <p:cNvPicPr>
            <a:picLocks noChangeAspect="1"/>
          </p:cNvPicPr>
          <p:nvPr/>
        </p:nvPicPr>
        <p:blipFill>
          <a:blip r:embed="rId2"/>
          <a:stretch>
            <a:fillRect/>
          </a:stretch>
        </p:blipFill>
        <p:spPr>
          <a:xfrm>
            <a:off x="7809186" y="4317352"/>
            <a:ext cx="3485016" cy="2089355"/>
          </a:xfrm>
          <a:prstGeom prst="rect">
            <a:avLst/>
          </a:prstGeom>
        </p:spPr>
      </p:pic>
      <p:sp>
        <p:nvSpPr>
          <p:cNvPr id="4" name="ZoneTexte 3">
            <a:extLst>
              <a:ext uri="{FF2B5EF4-FFF2-40B4-BE49-F238E27FC236}">
                <a16:creationId xmlns:a16="http://schemas.microsoft.com/office/drawing/2014/main" id="{1C449149-18C7-43EF-B5CF-285593A90B73}"/>
              </a:ext>
            </a:extLst>
          </p:cNvPr>
          <p:cNvSpPr txBox="1"/>
          <p:nvPr/>
        </p:nvSpPr>
        <p:spPr>
          <a:xfrm>
            <a:off x="897798" y="1771484"/>
            <a:ext cx="11004331"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600" dirty="0">
                <a:solidFill>
                  <a:srgbClr val="00B050"/>
                </a:solidFill>
                <a:latin typeface="Cooper Black"/>
              </a:rPr>
              <a:t>Pour les bénéficiaires disposant d’Internet, </a:t>
            </a:r>
          </a:p>
          <a:p>
            <a:endParaRPr lang="fr-FR" sz="3600" dirty="0">
              <a:solidFill>
                <a:srgbClr val="00B050"/>
              </a:solidFill>
              <a:latin typeface="Cooper Black"/>
            </a:endParaRPr>
          </a:p>
          <a:p>
            <a:r>
              <a:rPr lang="fr-FR" sz="3600" dirty="0">
                <a:latin typeface="Cooper Black"/>
              </a:rPr>
              <a:t>des réunions d’information sont  organisées</a:t>
            </a:r>
          </a:p>
          <a:p>
            <a:endParaRPr lang="fr-FR" sz="3600" dirty="0">
              <a:latin typeface="Cooper Black"/>
            </a:endParaRPr>
          </a:p>
          <a:p>
            <a:r>
              <a:rPr lang="fr-FR" sz="3600" dirty="0">
                <a:latin typeface="Cooper Black"/>
              </a:rPr>
              <a:t> avant la fin d’année 2022 !</a:t>
            </a:r>
          </a:p>
          <a:p>
            <a:endParaRPr lang="fr-FR" sz="3600" dirty="0">
              <a:latin typeface="Cooper Black"/>
            </a:endParaRPr>
          </a:p>
          <a:p>
            <a:endParaRPr lang="fr-FR" sz="3600" dirty="0">
              <a:solidFill>
                <a:srgbClr val="00B050"/>
              </a:solidFill>
              <a:latin typeface="Cooper Black"/>
              <a:cs typeface="Calibri"/>
            </a:endParaRPr>
          </a:p>
        </p:txBody>
      </p:sp>
      <p:sp>
        <p:nvSpPr>
          <p:cNvPr id="3" name="Rectangle 2">
            <a:extLst>
              <a:ext uri="{FF2B5EF4-FFF2-40B4-BE49-F238E27FC236}">
                <a16:creationId xmlns:a16="http://schemas.microsoft.com/office/drawing/2014/main" id="{9E2F04A3-F67F-4D4C-8CC7-A67EB67CC57D}"/>
              </a:ext>
            </a:extLst>
          </p:cNvPr>
          <p:cNvSpPr/>
          <p:nvPr/>
        </p:nvSpPr>
        <p:spPr>
          <a:xfrm>
            <a:off x="638414" y="339838"/>
            <a:ext cx="7875041" cy="523220"/>
          </a:xfrm>
          <a:prstGeom prst="rect">
            <a:avLst/>
          </a:prstGeom>
        </p:spPr>
        <p:txBody>
          <a:bodyPr wrap="none">
            <a:spAutoFit/>
          </a:bodyPr>
          <a:lstStyle/>
          <a:p>
            <a:r>
              <a:rPr lang="fr-FR" sz="2800" b="1">
                <a:solidFill>
                  <a:srgbClr val="0070C0"/>
                </a:solidFill>
              </a:rPr>
              <a:t>Mes Facilités de Circulation Dématérialisées (MFCD</a:t>
            </a:r>
            <a:r>
              <a:rPr lang="fr-FR" b="1">
                <a:solidFill>
                  <a:srgbClr val="0070C0"/>
                </a:solidFill>
              </a:rPr>
              <a:t>)</a:t>
            </a:r>
            <a:endParaRPr lang="fr-FR"/>
          </a:p>
        </p:txBody>
      </p:sp>
      <p:pic>
        <p:nvPicPr>
          <p:cNvPr id="5" name="Image 4">
            <a:extLst>
              <a:ext uri="{FF2B5EF4-FFF2-40B4-BE49-F238E27FC236}">
                <a16:creationId xmlns:a16="http://schemas.microsoft.com/office/drawing/2014/main" id="{19DCDBED-397A-E740-B0CA-4A43C78C2AB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379" t="4534" b="5752"/>
          <a:stretch/>
        </p:blipFill>
        <p:spPr>
          <a:xfrm>
            <a:off x="9859057" y="339838"/>
            <a:ext cx="861672" cy="839674"/>
          </a:xfrm>
          <a:prstGeom prst="rect">
            <a:avLst/>
          </a:prstGeom>
        </p:spPr>
      </p:pic>
    </p:spTree>
    <p:extLst>
      <p:ext uri="{BB962C8B-B14F-4D97-AF65-F5344CB8AC3E}">
        <p14:creationId xmlns:p14="http://schemas.microsoft.com/office/powerpoint/2010/main" val="39340597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descr="Une image contenant texte&#10;&#10;Description générée automatiquement">
            <a:extLst>
              <a:ext uri="{FF2B5EF4-FFF2-40B4-BE49-F238E27FC236}">
                <a16:creationId xmlns:a16="http://schemas.microsoft.com/office/drawing/2014/main" id="{092ECC7A-4CAF-45E5-8E4F-997B3E2345F4}"/>
              </a:ext>
            </a:extLst>
          </p:cNvPr>
          <p:cNvPicPr>
            <a:picLocks noChangeAspect="1"/>
          </p:cNvPicPr>
          <p:nvPr/>
        </p:nvPicPr>
        <p:blipFill>
          <a:blip r:embed="rId2"/>
          <a:stretch>
            <a:fillRect/>
          </a:stretch>
        </p:blipFill>
        <p:spPr>
          <a:xfrm>
            <a:off x="6576181" y="926493"/>
            <a:ext cx="3874547" cy="2322889"/>
          </a:xfrm>
          <a:prstGeom prst="rect">
            <a:avLst/>
          </a:prstGeom>
        </p:spPr>
      </p:pic>
      <p:sp>
        <p:nvSpPr>
          <p:cNvPr id="4" name="ZoneTexte 3">
            <a:extLst>
              <a:ext uri="{FF2B5EF4-FFF2-40B4-BE49-F238E27FC236}">
                <a16:creationId xmlns:a16="http://schemas.microsoft.com/office/drawing/2014/main" id="{1C449149-18C7-43EF-B5CF-285593A90B73}"/>
              </a:ext>
            </a:extLst>
          </p:cNvPr>
          <p:cNvSpPr txBox="1"/>
          <p:nvPr/>
        </p:nvSpPr>
        <p:spPr>
          <a:xfrm>
            <a:off x="246157" y="2475677"/>
            <a:ext cx="11004331"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600">
                <a:latin typeface="Cooper Black"/>
              </a:rPr>
              <a:t>Et pour patienter, </a:t>
            </a:r>
          </a:p>
          <a:p>
            <a:r>
              <a:rPr lang="fr-FR" sz="3600">
                <a:solidFill>
                  <a:srgbClr val="00B050"/>
                </a:solidFill>
                <a:latin typeface="Cooper Black"/>
              </a:rPr>
              <a:t>Et si vous disposer d’une connexion  Internet,</a:t>
            </a:r>
          </a:p>
          <a:p>
            <a:r>
              <a:rPr lang="fr-FR" sz="3600">
                <a:solidFill>
                  <a:srgbClr val="00B050"/>
                </a:solidFill>
                <a:latin typeface="Cooper Black"/>
              </a:rPr>
              <a:t> </a:t>
            </a:r>
            <a:endParaRPr lang="fr-FR" sz="3600">
              <a:latin typeface="Cooper Black"/>
            </a:endParaRPr>
          </a:p>
          <a:p>
            <a:pPr algn="ctr"/>
            <a:r>
              <a:rPr lang="fr-FR" sz="3600">
                <a:latin typeface="Cooper Black"/>
              </a:rPr>
              <a:t>Vous pouvez déjà apprendre en consultant </a:t>
            </a:r>
          </a:p>
          <a:p>
            <a:pPr algn="ctr"/>
            <a:r>
              <a:rPr lang="fr-FR" sz="3600">
                <a:latin typeface="Cooper Black"/>
              </a:rPr>
              <a:t>des vidéos préparées par SNCF </a:t>
            </a:r>
          </a:p>
          <a:p>
            <a:pPr algn="ctr"/>
            <a:r>
              <a:rPr lang="fr-FR" sz="3600">
                <a:latin typeface="Cooper Black"/>
              </a:rPr>
              <a:t>et mises à dispositions des adhérents de la FGRCF</a:t>
            </a:r>
          </a:p>
          <a:p>
            <a:endParaRPr lang="fr-FR" sz="3600">
              <a:solidFill>
                <a:srgbClr val="00B050"/>
              </a:solidFill>
              <a:latin typeface="Cooper Black"/>
              <a:cs typeface="Calibri"/>
            </a:endParaRPr>
          </a:p>
        </p:txBody>
      </p:sp>
      <p:sp>
        <p:nvSpPr>
          <p:cNvPr id="3" name="Rectangle 2">
            <a:extLst>
              <a:ext uri="{FF2B5EF4-FFF2-40B4-BE49-F238E27FC236}">
                <a16:creationId xmlns:a16="http://schemas.microsoft.com/office/drawing/2014/main" id="{9E2F04A3-F67F-4D4C-8CC7-A67EB67CC57D}"/>
              </a:ext>
            </a:extLst>
          </p:cNvPr>
          <p:cNvSpPr/>
          <p:nvPr/>
        </p:nvSpPr>
        <p:spPr>
          <a:xfrm>
            <a:off x="638414" y="339838"/>
            <a:ext cx="7875041" cy="523220"/>
          </a:xfrm>
          <a:prstGeom prst="rect">
            <a:avLst/>
          </a:prstGeom>
        </p:spPr>
        <p:txBody>
          <a:bodyPr wrap="none">
            <a:spAutoFit/>
          </a:bodyPr>
          <a:lstStyle/>
          <a:p>
            <a:r>
              <a:rPr lang="fr-FR" sz="2800" b="1">
                <a:solidFill>
                  <a:srgbClr val="0070C0"/>
                </a:solidFill>
              </a:rPr>
              <a:t>Mes Facilités de Circulation Dématérialisées (MFCD</a:t>
            </a:r>
            <a:r>
              <a:rPr lang="fr-FR" b="1">
                <a:solidFill>
                  <a:srgbClr val="0070C0"/>
                </a:solidFill>
              </a:rPr>
              <a:t>)</a:t>
            </a:r>
            <a:endParaRPr lang="fr-FR"/>
          </a:p>
        </p:txBody>
      </p:sp>
      <p:pic>
        <p:nvPicPr>
          <p:cNvPr id="5" name="Image 4">
            <a:extLst>
              <a:ext uri="{FF2B5EF4-FFF2-40B4-BE49-F238E27FC236}">
                <a16:creationId xmlns:a16="http://schemas.microsoft.com/office/drawing/2014/main" id="{19DCDBED-397A-E740-B0CA-4A43C78C2AB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379" t="4534" b="5752"/>
          <a:stretch/>
        </p:blipFill>
        <p:spPr>
          <a:xfrm>
            <a:off x="1741272" y="971465"/>
            <a:ext cx="861672" cy="839674"/>
          </a:xfrm>
          <a:prstGeom prst="rect">
            <a:avLst/>
          </a:prstGeom>
        </p:spPr>
      </p:pic>
    </p:spTree>
    <p:extLst>
      <p:ext uri="{BB962C8B-B14F-4D97-AF65-F5344CB8AC3E}">
        <p14:creationId xmlns:p14="http://schemas.microsoft.com/office/powerpoint/2010/main" val="31208294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F6F726C-EE1F-4B53-9E58-BE3086BB2F46}"/>
              </a:ext>
            </a:extLst>
          </p:cNvPr>
          <p:cNvSpPr>
            <a:spLocks noGrp="1"/>
          </p:cNvSpPr>
          <p:nvPr>
            <p:ph idx="1"/>
          </p:nvPr>
        </p:nvSpPr>
        <p:spPr>
          <a:xfrm>
            <a:off x="399393" y="986900"/>
            <a:ext cx="10878207" cy="5600745"/>
          </a:xfrm>
        </p:spPr>
        <p:txBody>
          <a:bodyPr>
            <a:normAutofit fontScale="92500" lnSpcReduction="20000"/>
          </a:bodyPr>
          <a:lstStyle/>
          <a:p>
            <a:pPr marL="0" indent="0" algn="ctr">
              <a:buNone/>
            </a:pPr>
            <a:r>
              <a:rPr lang="fr-FR" sz="2600" b="1">
                <a:solidFill>
                  <a:srgbClr val="FF0000"/>
                </a:solidFill>
              </a:rPr>
              <a:t>Sur le site services aux retraités et </a:t>
            </a:r>
            <a:r>
              <a:rPr lang="fr-FR" sz="2600" b="1">
                <a:solidFill>
                  <a:srgbClr val="0070C0"/>
                </a:solidFill>
              </a:rPr>
              <a:t>sur le site FGRCF (Espace Présidents) </a:t>
            </a:r>
            <a:r>
              <a:rPr lang="fr-FR" sz="2600" b="1">
                <a:solidFill>
                  <a:srgbClr val="FF0000"/>
                </a:solidFill>
              </a:rPr>
              <a:t>:</a:t>
            </a:r>
          </a:p>
          <a:p>
            <a:pPr>
              <a:buFont typeface="Wingdings" panose="05000000000000000000" pitchFamily="2" charset="2"/>
              <a:buChar char="Ø"/>
            </a:pPr>
            <a:r>
              <a:rPr lang="fr-FR" sz="2400" b="1" u="sng">
                <a:solidFill>
                  <a:srgbClr val="00B050"/>
                </a:solidFill>
              </a:rPr>
              <a:t>Des tutoriels vidéo</a:t>
            </a:r>
          </a:p>
          <a:p>
            <a:pPr>
              <a:buFont typeface="Wingdings" panose="05000000000000000000" pitchFamily="2" charset="2"/>
              <a:buChar char="v"/>
            </a:pPr>
            <a:r>
              <a:rPr lang="fr-FR" b="1">
                <a:solidFill>
                  <a:schemeClr val="tx1"/>
                </a:solidFill>
              </a:rPr>
              <a:t>MFCD les essentielles</a:t>
            </a:r>
          </a:p>
          <a:p>
            <a:pPr>
              <a:buFont typeface="Wingdings" panose="05000000000000000000" pitchFamily="2" charset="2"/>
              <a:buChar char="v"/>
            </a:pPr>
            <a:r>
              <a:rPr lang="fr-FR" b="1">
                <a:solidFill>
                  <a:schemeClr val="tx1"/>
                </a:solidFill>
              </a:rPr>
              <a:t>1ère connexion</a:t>
            </a:r>
          </a:p>
          <a:p>
            <a:pPr>
              <a:buFont typeface="Wingdings" panose="05000000000000000000" pitchFamily="2" charset="2"/>
              <a:buChar char="v"/>
            </a:pPr>
            <a:r>
              <a:rPr lang="fr-FR" b="1">
                <a:solidFill>
                  <a:schemeClr val="tx1"/>
                </a:solidFill>
              </a:rPr>
              <a:t>Permettre l’accès aux ayants droit à l’application WEB</a:t>
            </a:r>
          </a:p>
          <a:p>
            <a:pPr>
              <a:buFont typeface="Wingdings" panose="05000000000000000000" pitchFamily="2" charset="2"/>
              <a:buChar char="v"/>
            </a:pPr>
            <a:r>
              <a:rPr lang="fr-FR" b="1">
                <a:solidFill>
                  <a:schemeClr val="tx1"/>
                </a:solidFill>
              </a:rPr>
              <a:t>Comment déclencher une case voyage</a:t>
            </a:r>
          </a:p>
          <a:p>
            <a:pPr>
              <a:buFont typeface="Wingdings" panose="05000000000000000000" pitchFamily="2" charset="2"/>
              <a:buChar char="v"/>
            </a:pPr>
            <a:r>
              <a:rPr lang="fr-FR" b="1">
                <a:solidFill>
                  <a:schemeClr val="tx1"/>
                </a:solidFill>
              </a:rPr>
              <a:t>Mot de passe oublié</a:t>
            </a:r>
          </a:p>
          <a:p>
            <a:pPr>
              <a:buFont typeface="Wingdings" panose="05000000000000000000" pitchFamily="2" charset="2"/>
              <a:buChar char="v"/>
            </a:pPr>
            <a:r>
              <a:rPr lang="fr-FR" b="1">
                <a:solidFill>
                  <a:schemeClr val="tx1"/>
                </a:solidFill>
              </a:rPr>
              <a:t>Votre compte est bloqué</a:t>
            </a:r>
          </a:p>
          <a:p>
            <a:pPr>
              <a:buFont typeface="Wingdings" panose="05000000000000000000" pitchFamily="2" charset="2"/>
              <a:buChar char="v"/>
            </a:pPr>
            <a:r>
              <a:rPr lang="fr-FR" b="1">
                <a:solidFill>
                  <a:schemeClr val="tx1"/>
                </a:solidFill>
              </a:rPr>
              <a:t>Présenter une facilité de circulation au contrôleur</a:t>
            </a:r>
          </a:p>
          <a:p>
            <a:pPr>
              <a:buFont typeface="Wingdings" panose="05000000000000000000" pitchFamily="2" charset="2"/>
              <a:buChar char="v"/>
            </a:pPr>
            <a:r>
              <a:rPr lang="fr-FR" b="1">
                <a:solidFill>
                  <a:schemeClr val="tx1"/>
                </a:solidFill>
              </a:rPr>
              <a:t>Déléguer une facilité de circulation</a:t>
            </a:r>
          </a:p>
          <a:p>
            <a:pPr>
              <a:buFont typeface="Wingdings" panose="05000000000000000000" pitchFamily="2" charset="2"/>
              <a:buChar char="v"/>
            </a:pPr>
            <a:r>
              <a:rPr lang="fr-FR" b="1">
                <a:solidFill>
                  <a:schemeClr val="tx1"/>
                </a:solidFill>
              </a:rPr>
              <a:t>Réinitialiser le mot de passe de mon ayant droit</a:t>
            </a:r>
          </a:p>
          <a:p>
            <a:pPr>
              <a:buFont typeface="Wingdings" panose="05000000000000000000" pitchFamily="2" charset="2"/>
              <a:buChar char="v"/>
            </a:pPr>
            <a:r>
              <a:rPr lang="fr-FR" b="1">
                <a:solidFill>
                  <a:schemeClr val="tx1"/>
                </a:solidFill>
              </a:rPr>
              <a:t>Mettre en page d’accueil de mon téléphone l’application WEB</a:t>
            </a:r>
          </a:p>
          <a:p>
            <a:pPr>
              <a:buFont typeface="Wingdings" panose="05000000000000000000" pitchFamily="2" charset="2"/>
              <a:buChar char="v"/>
            </a:pPr>
            <a:r>
              <a:rPr lang="fr-FR" b="1">
                <a:solidFill>
                  <a:schemeClr val="tx1"/>
                </a:solidFill>
              </a:rPr>
              <a:t>Mettre en favori l’application WEB sur mon ordinateur</a:t>
            </a:r>
          </a:p>
          <a:p>
            <a:pPr>
              <a:buFont typeface="Wingdings" panose="05000000000000000000" pitchFamily="2" charset="2"/>
              <a:buChar char="v"/>
            </a:pPr>
            <a:endParaRPr lang="fr-FR" b="1">
              <a:solidFill>
                <a:schemeClr val="tx1"/>
              </a:solidFill>
            </a:endParaRPr>
          </a:p>
          <a:p>
            <a:pPr>
              <a:buFont typeface="Wingdings" panose="05000000000000000000" pitchFamily="2" charset="2"/>
              <a:buChar char="v"/>
            </a:pPr>
            <a:endParaRPr lang="fr-FR" b="1">
              <a:solidFill>
                <a:schemeClr val="tx1"/>
              </a:solidFill>
            </a:endParaRPr>
          </a:p>
          <a:p>
            <a:pPr algn="ctr">
              <a:buFont typeface="Wingdings" panose="05000000000000000000" pitchFamily="2" charset="2"/>
              <a:buChar char="v"/>
            </a:pPr>
            <a:endParaRPr lang="fr-FR" b="1">
              <a:solidFill>
                <a:schemeClr val="tx1"/>
              </a:solidFill>
            </a:endParaRPr>
          </a:p>
          <a:p>
            <a:pPr algn="ctr">
              <a:buFont typeface="Wingdings" panose="05000000000000000000" pitchFamily="2" charset="2"/>
              <a:buChar char="v"/>
            </a:pPr>
            <a:endParaRPr lang="fr-FR" b="1">
              <a:solidFill>
                <a:schemeClr val="tx1"/>
              </a:solidFill>
            </a:endParaRPr>
          </a:p>
          <a:p>
            <a:pPr marL="0" indent="0" algn="ctr">
              <a:buNone/>
            </a:pPr>
            <a:endParaRPr lang="fr-FR" sz="2400" b="1">
              <a:solidFill>
                <a:srgbClr val="FF0000"/>
              </a:solidFill>
            </a:endParaRPr>
          </a:p>
        </p:txBody>
      </p:sp>
      <p:sp>
        <p:nvSpPr>
          <p:cNvPr id="4" name="Espace réservé du numéro de diapositive 3">
            <a:extLst>
              <a:ext uri="{FF2B5EF4-FFF2-40B4-BE49-F238E27FC236}">
                <a16:creationId xmlns:a16="http://schemas.microsoft.com/office/drawing/2014/main" id="{FDA0569F-256F-412A-8D4E-2A0477FBCCA8}"/>
              </a:ext>
            </a:extLst>
          </p:cNvPr>
          <p:cNvSpPr>
            <a:spLocks noGrp="1"/>
          </p:cNvSpPr>
          <p:nvPr>
            <p:ph type="sldNum" sz="quarter" idx="12"/>
          </p:nvPr>
        </p:nvSpPr>
        <p:spPr/>
        <p:txBody>
          <a:bodyPr/>
          <a:lstStyle/>
          <a:p>
            <a:fld id="{69E57DC2-970A-4B3E-BB1C-7A09969E49DF}" type="slidenum">
              <a:rPr lang="en-US" smtClean="0"/>
              <a:t>59</a:t>
            </a:fld>
            <a:endParaRPr lang="en-US"/>
          </a:p>
        </p:txBody>
      </p:sp>
      <p:sp>
        <p:nvSpPr>
          <p:cNvPr id="5" name="Titre 1">
            <a:extLst>
              <a:ext uri="{FF2B5EF4-FFF2-40B4-BE49-F238E27FC236}">
                <a16:creationId xmlns:a16="http://schemas.microsoft.com/office/drawing/2014/main" id="{3BE6EB7F-0D05-44F9-AD3A-4A69FC2FB482}"/>
              </a:ext>
            </a:extLst>
          </p:cNvPr>
          <p:cNvSpPr>
            <a:spLocks noGrp="1"/>
          </p:cNvSpPr>
          <p:nvPr>
            <p:ph type="title"/>
          </p:nvPr>
        </p:nvSpPr>
        <p:spPr>
          <a:xfrm>
            <a:off x="1905000" y="147226"/>
            <a:ext cx="9521825" cy="462374"/>
          </a:xfrm>
        </p:spPr>
        <p:txBody>
          <a:bodyPr>
            <a:noAutofit/>
          </a:bodyPr>
          <a:lstStyle/>
          <a:p>
            <a:r>
              <a:rPr lang="fr-FR" sz="2800" b="1">
                <a:solidFill>
                  <a:srgbClr val="0070C0"/>
                </a:solidFill>
              </a:rPr>
              <a:t>Mes Facilités de Circulation Dématérialisées (MFCD)</a:t>
            </a:r>
          </a:p>
        </p:txBody>
      </p:sp>
      <p:pic>
        <p:nvPicPr>
          <p:cNvPr id="6" name="Image 5">
            <a:extLst>
              <a:ext uri="{FF2B5EF4-FFF2-40B4-BE49-F238E27FC236}">
                <a16:creationId xmlns:a16="http://schemas.microsoft.com/office/drawing/2014/main" id="{8CD304B1-C92E-48F0-A089-2AC68D346CA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5379" t="4534" b="5752"/>
          <a:stretch/>
        </p:blipFill>
        <p:spPr>
          <a:xfrm>
            <a:off x="10287000" y="147226"/>
            <a:ext cx="861672" cy="839674"/>
          </a:xfrm>
          <a:prstGeom prst="rect">
            <a:avLst/>
          </a:prstGeom>
        </p:spPr>
      </p:pic>
    </p:spTree>
    <p:extLst>
      <p:ext uri="{BB962C8B-B14F-4D97-AF65-F5344CB8AC3E}">
        <p14:creationId xmlns:p14="http://schemas.microsoft.com/office/powerpoint/2010/main" val="4015759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40886F38-3C43-4E82-B4C4-8ECD45E293AB}"/>
              </a:ext>
            </a:extLst>
          </p:cNvPr>
          <p:cNvPicPr>
            <a:picLocks noChangeAspect="1"/>
          </p:cNvPicPr>
          <p:nvPr/>
        </p:nvPicPr>
        <p:blipFill>
          <a:blip r:embed="rId3">
            <a:lum/>
            <a:alphaModFix/>
          </a:blip>
          <a:srcRect/>
          <a:stretch>
            <a:fillRect/>
          </a:stretch>
        </p:blipFill>
        <p:spPr>
          <a:xfrm>
            <a:off x="5620493" y="2735846"/>
            <a:ext cx="5477491" cy="2959155"/>
          </a:xfrm>
          <a:prstGeom prst="rect">
            <a:avLst/>
          </a:prstGeom>
          <a:noFill/>
          <a:ln cap="flat">
            <a:noFill/>
          </a:ln>
        </p:spPr>
      </p:pic>
      <p:sp>
        <p:nvSpPr>
          <p:cNvPr id="3" name="ZoneTexte 5">
            <a:extLst>
              <a:ext uri="{FF2B5EF4-FFF2-40B4-BE49-F238E27FC236}">
                <a16:creationId xmlns:a16="http://schemas.microsoft.com/office/drawing/2014/main" id="{C32F679B-A6AA-4672-81EE-E026E4C32E6B}"/>
              </a:ext>
            </a:extLst>
          </p:cNvPr>
          <p:cNvSpPr txBox="1"/>
          <p:nvPr/>
        </p:nvSpPr>
        <p:spPr>
          <a:xfrm>
            <a:off x="2031199" y="294732"/>
            <a:ext cx="6771910" cy="64224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3629">
                <a:solidFill>
                  <a:srgbClr val="7030A0"/>
                </a:solidFill>
                <a:latin typeface="Avenir Next LT Pro Demi"/>
              </a:rPr>
              <a:t>Révision du vocabulaire</a:t>
            </a:r>
          </a:p>
        </p:txBody>
      </p:sp>
      <p:pic>
        <p:nvPicPr>
          <p:cNvPr id="4" name="Image 7" descr="Une image contenant texte, carte de visite, graphiques vectoriels&#10;&#10;Description générée automatiquement">
            <a:extLst>
              <a:ext uri="{FF2B5EF4-FFF2-40B4-BE49-F238E27FC236}">
                <a16:creationId xmlns:a16="http://schemas.microsoft.com/office/drawing/2014/main" id="{54D49AA2-E2FC-4708-B5CF-43FBA5D50D6C}"/>
              </a:ext>
            </a:extLst>
          </p:cNvPr>
          <p:cNvPicPr>
            <a:picLocks noChangeAspect="1"/>
          </p:cNvPicPr>
          <p:nvPr/>
        </p:nvPicPr>
        <p:blipFill>
          <a:blip r:embed="rId4"/>
          <a:stretch>
            <a:fillRect/>
          </a:stretch>
        </p:blipFill>
        <p:spPr>
          <a:xfrm>
            <a:off x="929543" y="1225636"/>
            <a:ext cx="3596448" cy="3011454"/>
          </a:xfrm>
          <a:prstGeom prst="rect">
            <a:avLst/>
          </a:prstGeom>
          <a:noFill/>
          <a:ln cap="flat">
            <a:noFill/>
          </a:ln>
        </p:spPr>
      </p:pic>
      <p:sp>
        <p:nvSpPr>
          <p:cNvPr id="5" name="Espace réservé du numéro de diapositive 4">
            <a:extLst>
              <a:ext uri="{FF2B5EF4-FFF2-40B4-BE49-F238E27FC236}">
                <a16:creationId xmlns:a16="http://schemas.microsoft.com/office/drawing/2014/main" id="{D4A4E5F0-F65A-4002-B28A-0E437288B8F5}"/>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90E46D20-055D-4722-B4E4-26698DC91299}" type="slidenum">
              <a:rPr sz="1633"/>
              <a:pPr algn="r" defTabSz="829544" hangingPunct="0">
                <a:defRPr sz="1800" b="0" i="0" u="none" strike="noStrike" kern="0" cap="none" spc="0" baseline="0">
                  <a:solidFill>
                    <a:srgbClr val="000000"/>
                  </a:solidFill>
                  <a:uFillTx/>
                </a:defRPr>
              </a:pPr>
              <a:t>6</a:t>
            </a:fld>
            <a:endParaRPr lang="fr-FR" sz="1270">
              <a:solidFill>
                <a:srgbClr val="000000"/>
              </a:solidFill>
              <a:latin typeface="Times New Roman" pitchFamily="18"/>
              <a:ea typeface="Arial Unicode MS" pitchFamily="2"/>
              <a:cs typeface="Tahoma" pitchFamily="2"/>
            </a:endParaRPr>
          </a:p>
        </p:txBody>
      </p:sp>
      <p:sp>
        <p:nvSpPr>
          <p:cNvPr id="6" name="Espace réservé du numéro de diapositive 5">
            <a:extLst>
              <a:ext uri="{FF2B5EF4-FFF2-40B4-BE49-F238E27FC236}">
                <a16:creationId xmlns:a16="http://schemas.microsoft.com/office/drawing/2014/main" id="{DE73764F-2B5D-443C-A612-4D13B223A018}"/>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ABE8E8AA-3E7F-4667-A9EC-9137819F2DE5}" type="slidenum">
              <a:rPr sz="1633"/>
              <a:pPr algn="r" defTabSz="829544" hangingPunct="0">
                <a:defRPr sz="1800" b="0" i="0" u="none" strike="noStrike" kern="0" cap="none" spc="0" baseline="0">
                  <a:solidFill>
                    <a:srgbClr val="000000"/>
                  </a:solidFill>
                  <a:uFillTx/>
                </a:defRPr>
              </a:pPr>
              <a:t>6</a:t>
            </a:fld>
            <a:endParaRPr lang="fr-FR" sz="127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8012669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4" descr="Une image contenant carte&#10;&#10;Description générée automatiquement">
            <a:extLst>
              <a:ext uri="{FF2B5EF4-FFF2-40B4-BE49-F238E27FC236}">
                <a16:creationId xmlns:a16="http://schemas.microsoft.com/office/drawing/2014/main" id="{F4881B5D-354C-4743-9EB6-E0C6B3477D53}"/>
              </a:ext>
            </a:extLst>
          </p:cNvPr>
          <p:cNvPicPr>
            <a:picLocks noChangeAspect="1"/>
          </p:cNvPicPr>
          <p:nvPr/>
        </p:nvPicPr>
        <p:blipFill>
          <a:blip r:embed="rId2"/>
          <a:stretch>
            <a:fillRect/>
          </a:stretch>
        </p:blipFill>
        <p:spPr>
          <a:xfrm>
            <a:off x="891333" y="199087"/>
            <a:ext cx="2159009" cy="2353476"/>
          </a:xfrm>
          <a:prstGeom prst="rect">
            <a:avLst/>
          </a:prstGeom>
          <a:noFill/>
          <a:ln cap="flat">
            <a:noFill/>
          </a:ln>
        </p:spPr>
      </p:pic>
      <p:pic>
        <p:nvPicPr>
          <p:cNvPr id="4" name="Image 5" descr="Une image contenant texte, intérieur, rayon&#10;&#10;Description générée automatiquement">
            <a:extLst>
              <a:ext uri="{FF2B5EF4-FFF2-40B4-BE49-F238E27FC236}">
                <a16:creationId xmlns:a16="http://schemas.microsoft.com/office/drawing/2014/main" id="{F4357A17-8537-4E74-AEEC-32D875D8E936}"/>
              </a:ext>
            </a:extLst>
          </p:cNvPr>
          <p:cNvPicPr>
            <a:picLocks noChangeAspect="1"/>
          </p:cNvPicPr>
          <p:nvPr/>
        </p:nvPicPr>
        <p:blipFill>
          <a:blip r:embed="rId3"/>
          <a:stretch>
            <a:fillRect/>
          </a:stretch>
        </p:blipFill>
        <p:spPr>
          <a:xfrm>
            <a:off x="4126200" y="2197193"/>
            <a:ext cx="2489809" cy="1720861"/>
          </a:xfrm>
          <a:prstGeom prst="rect">
            <a:avLst/>
          </a:prstGeom>
          <a:noFill/>
          <a:ln cap="flat">
            <a:noFill/>
          </a:ln>
        </p:spPr>
      </p:pic>
      <p:pic>
        <p:nvPicPr>
          <p:cNvPr id="5" name="Image 6" descr="Une image contenant texte, orange, capture d’écran&#10;&#10;Description générée automatiquement">
            <a:extLst>
              <a:ext uri="{FF2B5EF4-FFF2-40B4-BE49-F238E27FC236}">
                <a16:creationId xmlns:a16="http://schemas.microsoft.com/office/drawing/2014/main" id="{AA2A643C-7622-42A4-AED2-897A1CD3C0C8}"/>
              </a:ext>
            </a:extLst>
          </p:cNvPr>
          <p:cNvPicPr>
            <a:picLocks noChangeAspect="1"/>
          </p:cNvPicPr>
          <p:nvPr/>
        </p:nvPicPr>
        <p:blipFill>
          <a:blip r:embed="rId4"/>
          <a:stretch>
            <a:fillRect/>
          </a:stretch>
        </p:blipFill>
        <p:spPr>
          <a:xfrm>
            <a:off x="8407384" y="3757012"/>
            <a:ext cx="1629921" cy="2602317"/>
          </a:xfrm>
          <a:prstGeom prst="rect">
            <a:avLst/>
          </a:prstGeom>
          <a:noFill/>
          <a:ln cap="flat">
            <a:noFill/>
          </a:ln>
        </p:spPr>
      </p:pic>
      <p:sp>
        <p:nvSpPr>
          <p:cNvPr id="6" name="Flèche : virage 7">
            <a:extLst>
              <a:ext uri="{FF2B5EF4-FFF2-40B4-BE49-F238E27FC236}">
                <a16:creationId xmlns:a16="http://schemas.microsoft.com/office/drawing/2014/main" id="{ADA73B37-82B0-427C-8584-7CB391E88CF0}"/>
              </a:ext>
            </a:extLst>
          </p:cNvPr>
          <p:cNvSpPr/>
          <p:nvPr/>
        </p:nvSpPr>
        <p:spPr>
          <a:xfrm flipV="1">
            <a:off x="1999296" y="2660980"/>
            <a:ext cx="6220150" cy="3093696"/>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10197D"/>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a:solidFill>
                <a:srgbClr val="000000"/>
              </a:solidFill>
              <a:latin typeface="Calibri"/>
            </a:endParaRPr>
          </a:p>
        </p:txBody>
      </p:sp>
      <p:sp>
        <p:nvSpPr>
          <p:cNvPr id="8" name="ZoneTexte 9">
            <a:extLst>
              <a:ext uri="{FF2B5EF4-FFF2-40B4-BE49-F238E27FC236}">
                <a16:creationId xmlns:a16="http://schemas.microsoft.com/office/drawing/2014/main" id="{5DD2C33D-C7EA-4813-861C-C0A0ADFB8606}"/>
              </a:ext>
            </a:extLst>
          </p:cNvPr>
          <p:cNvSpPr txBox="1"/>
          <p:nvPr/>
        </p:nvSpPr>
        <p:spPr>
          <a:xfrm>
            <a:off x="3859021" y="4687749"/>
            <a:ext cx="4729474" cy="474638"/>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2540">
                <a:solidFill>
                  <a:srgbClr val="FFFF00"/>
                </a:solidFill>
                <a:latin typeface="Avenir Next LT Pro"/>
              </a:rPr>
              <a:t>On va tout vous expliquer !</a:t>
            </a:r>
          </a:p>
        </p:txBody>
      </p:sp>
      <p:sp>
        <p:nvSpPr>
          <p:cNvPr id="9" name="ZoneTexte 10">
            <a:extLst>
              <a:ext uri="{FF2B5EF4-FFF2-40B4-BE49-F238E27FC236}">
                <a16:creationId xmlns:a16="http://schemas.microsoft.com/office/drawing/2014/main" id="{D1C7583F-3D26-4D5C-98CD-7D100A4D287E}"/>
              </a:ext>
            </a:extLst>
          </p:cNvPr>
          <p:cNvSpPr txBox="1"/>
          <p:nvPr/>
        </p:nvSpPr>
        <p:spPr>
          <a:xfrm>
            <a:off x="5438116" y="6557155"/>
            <a:ext cx="4558732" cy="251372"/>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1089" b="1">
                <a:solidFill>
                  <a:srgbClr val="000000"/>
                </a:solidFill>
                <a:latin typeface="Calibri"/>
                <a:ea typeface="Calibri"/>
                <a:cs typeface="Calibri"/>
              </a:rPr>
              <a:t> Document conçu par François Milenkovic de la section FGRCF de Lunéville. </a:t>
            </a:r>
            <a:endParaRPr lang="fr-FR" sz="1089" b="1">
              <a:solidFill>
                <a:srgbClr val="000000"/>
              </a:solidFill>
              <a:latin typeface="Calibri"/>
              <a:cs typeface="Calibri"/>
            </a:endParaRPr>
          </a:p>
        </p:txBody>
      </p:sp>
      <p:sp>
        <p:nvSpPr>
          <p:cNvPr id="10" name="Espace réservé du numéro de diapositive 10">
            <a:extLst>
              <a:ext uri="{FF2B5EF4-FFF2-40B4-BE49-F238E27FC236}">
                <a16:creationId xmlns:a16="http://schemas.microsoft.com/office/drawing/2014/main" id="{49573745-A5DA-4E79-B0C8-56B28FBA9742}"/>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9EFE7101-0894-4AA5-A2DA-2E5D8FCCE8EB}" type="slidenum">
              <a:rPr sz="1633"/>
              <a:pPr algn="r" defTabSz="829544" hangingPunct="0">
                <a:defRPr sz="1800" b="0" i="0" u="none" strike="noStrike" kern="0" cap="none" spc="0" baseline="0">
                  <a:solidFill>
                    <a:srgbClr val="000000"/>
                  </a:solidFill>
                  <a:uFillTx/>
                </a:defRPr>
              </a:pPr>
              <a:t>60</a:t>
            </a:fld>
            <a:endParaRPr lang="fr-FR" sz="1270">
              <a:solidFill>
                <a:srgbClr val="000000"/>
              </a:solidFill>
              <a:latin typeface="Times New Roman" pitchFamily="18"/>
              <a:ea typeface="Arial Unicode MS" pitchFamily="2"/>
              <a:cs typeface="Tahoma" pitchFamily="2"/>
            </a:endParaRPr>
          </a:p>
        </p:txBody>
      </p:sp>
      <p:sp>
        <p:nvSpPr>
          <p:cNvPr id="11" name="Espace réservé du numéro de diapositive 10">
            <a:extLst>
              <a:ext uri="{FF2B5EF4-FFF2-40B4-BE49-F238E27FC236}">
                <a16:creationId xmlns:a16="http://schemas.microsoft.com/office/drawing/2014/main" id="{EE3CE41C-07D8-4D92-A329-993765607F50}"/>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826E19E-512E-4722-BEF8-A8BF06598E05}" type="slidenum">
              <a:rPr sz="1633"/>
              <a:pPr algn="r" defTabSz="829544" hangingPunct="0">
                <a:defRPr sz="1800" b="0" i="0" u="none" strike="noStrike" kern="0" cap="none" spc="0" baseline="0">
                  <a:solidFill>
                    <a:srgbClr val="000000"/>
                  </a:solidFill>
                  <a:uFillTx/>
                </a:defRPr>
              </a:pPr>
              <a:t>60</a:t>
            </a:fld>
            <a:endParaRPr lang="fr-FR" sz="1270">
              <a:solidFill>
                <a:srgbClr val="000000"/>
              </a:solidFill>
              <a:latin typeface="Times New Roman" pitchFamily="18"/>
              <a:ea typeface="Arial Unicode MS" pitchFamily="2"/>
              <a:cs typeface="Tahoma" pitchFamily="2"/>
            </a:endParaRPr>
          </a:p>
        </p:txBody>
      </p:sp>
      <p:sp>
        <p:nvSpPr>
          <p:cNvPr id="12" name="ZoneTexte 11">
            <a:extLst>
              <a:ext uri="{FF2B5EF4-FFF2-40B4-BE49-F238E27FC236}">
                <a16:creationId xmlns:a16="http://schemas.microsoft.com/office/drawing/2014/main" id="{27168203-9BC0-49AF-868B-748F4B731E60}"/>
              </a:ext>
            </a:extLst>
          </p:cNvPr>
          <p:cNvSpPr txBox="1"/>
          <p:nvPr/>
        </p:nvSpPr>
        <p:spPr>
          <a:xfrm>
            <a:off x="3384332" y="304801"/>
            <a:ext cx="7283668" cy="1323439"/>
          </a:xfrm>
          <a:prstGeom prst="rect">
            <a:avLst/>
          </a:prstGeom>
          <a:solidFill>
            <a:srgbClr val="00206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4000">
                <a:solidFill>
                  <a:srgbClr val="FFFF00"/>
                </a:solidFill>
                <a:latin typeface="Avenir Next LT Pro"/>
              </a:rPr>
              <a:t>Quelques notions sont utiles pour tous </a:t>
            </a:r>
          </a:p>
        </p:txBody>
      </p:sp>
    </p:spTree>
    <p:extLst>
      <p:ext uri="{BB962C8B-B14F-4D97-AF65-F5344CB8AC3E}">
        <p14:creationId xmlns:p14="http://schemas.microsoft.com/office/powerpoint/2010/main" val="347290254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5">
            <a:extLst>
              <a:ext uri="{FF2B5EF4-FFF2-40B4-BE49-F238E27FC236}">
                <a16:creationId xmlns:a16="http://schemas.microsoft.com/office/drawing/2014/main" id="{3FFD4175-66C3-411B-87F8-69293D4FE042}"/>
              </a:ext>
            </a:extLst>
          </p:cNvPr>
          <p:cNvPicPr>
            <a:picLocks noChangeAspect="1"/>
          </p:cNvPicPr>
          <p:nvPr/>
        </p:nvPicPr>
        <p:blipFill>
          <a:blip r:embed="rId2"/>
          <a:stretch>
            <a:fillRect/>
          </a:stretch>
        </p:blipFill>
        <p:spPr>
          <a:xfrm>
            <a:off x="8641067" y="96444"/>
            <a:ext cx="3138603" cy="2533170"/>
          </a:xfrm>
          <a:prstGeom prst="rect">
            <a:avLst/>
          </a:prstGeom>
          <a:noFill/>
          <a:ln cap="flat">
            <a:noFill/>
          </a:ln>
        </p:spPr>
      </p:pic>
      <p:pic>
        <p:nvPicPr>
          <p:cNvPr id="3" name="Image 7" descr="Une image contenant texte, clipart&#10;&#10;Description générée automatiquement">
            <a:extLst>
              <a:ext uri="{FF2B5EF4-FFF2-40B4-BE49-F238E27FC236}">
                <a16:creationId xmlns:a16="http://schemas.microsoft.com/office/drawing/2014/main" id="{738F38AA-EAA6-43F0-AAAF-A2818632026A}"/>
              </a:ext>
            </a:extLst>
          </p:cNvPr>
          <p:cNvPicPr>
            <a:picLocks noChangeAspect="1"/>
          </p:cNvPicPr>
          <p:nvPr/>
        </p:nvPicPr>
        <p:blipFill>
          <a:blip r:embed="rId3"/>
          <a:stretch>
            <a:fillRect/>
          </a:stretch>
        </p:blipFill>
        <p:spPr>
          <a:xfrm>
            <a:off x="1639268" y="1166648"/>
            <a:ext cx="4287559" cy="759956"/>
          </a:xfrm>
          <a:prstGeom prst="rect">
            <a:avLst/>
          </a:prstGeom>
          <a:noFill/>
          <a:ln cap="flat">
            <a:noFill/>
          </a:ln>
        </p:spPr>
      </p:pic>
      <p:pic>
        <p:nvPicPr>
          <p:cNvPr id="12" name="Image 14" descr="Une image contenant texte, horloge, signe&#10;&#10;Description générée automatiquement">
            <a:extLst>
              <a:ext uri="{FF2B5EF4-FFF2-40B4-BE49-F238E27FC236}">
                <a16:creationId xmlns:a16="http://schemas.microsoft.com/office/drawing/2014/main" id="{C5015AEA-3902-4C99-A6CB-57B7A16030C8}"/>
              </a:ext>
            </a:extLst>
          </p:cNvPr>
          <p:cNvPicPr>
            <a:picLocks noChangeAspect="1"/>
          </p:cNvPicPr>
          <p:nvPr/>
        </p:nvPicPr>
        <p:blipFill>
          <a:blip r:embed="rId4"/>
          <a:stretch>
            <a:fillRect/>
          </a:stretch>
        </p:blipFill>
        <p:spPr>
          <a:xfrm>
            <a:off x="7166574" y="4746095"/>
            <a:ext cx="1978637" cy="1432357"/>
          </a:xfrm>
          <a:prstGeom prst="rect">
            <a:avLst/>
          </a:prstGeom>
          <a:noFill/>
          <a:ln cap="flat">
            <a:noFill/>
          </a:ln>
        </p:spPr>
      </p:pic>
      <p:sp>
        <p:nvSpPr>
          <p:cNvPr id="13" name="ZoneTexte 15">
            <a:extLst>
              <a:ext uri="{FF2B5EF4-FFF2-40B4-BE49-F238E27FC236}">
                <a16:creationId xmlns:a16="http://schemas.microsoft.com/office/drawing/2014/main" id="{41BC1E94-B649-46C0-8B3B-1F1F010DEEDE}"/>
              </a:ext>
            </a:extLst>
          </p:cNvPr>
          <p:cNvSpPr txBox="1"/>
          <p:nvPr/>
        </p:nvSpPr>
        <p:spPr>
          <a:xfrm>
            <a:off x="3783047" y="3063834"/>
            <a:ext cx="6109098" cy="760871"/>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4400" dirty="0">
                <a:solidFill>
                  <a:srgbClr val="00B050"/>
                </a:solidFill>
                <a:latin typeface="Avenir Next LT Pro"/>
                <a:cs typeface="Calibri"/>
              </a:rPr>
              <a:t>Un dernier rappel</a:t>
            </a:r>
          </a:p>
        </p:txBody>
      </p:sp>
      <p:sp>
        <p:nvSpPr>
          <p:cNvPr id="15" name="Espace réservé du numéro de diapositive 14">
            <a:extLst>
              <a:ext uri="{FF2B5EF4-FFF2-40B4-BE49-F238E27FC236}">
                <a16:creationId xmlns:a16="http://schemas.microsoft.com/office/drawing/2014/main" id="{9D701060-D66C-4473-851C-C41BB8DEFB2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04642E8-E126-4538-856C-2864AEF1915C}" type="slidenum">
              <a:rPr sz="1633"/>
              <a:pPr algn="r" defTabSz="829544" hangingPunct="0">
                <a:defRPr sz="1800" b="0" i="0" u="none" strike="noStrike" kern="0" cap="none" spc="0" baseline="0">
                  <a:solidFill>
                    <a:srgbClr val="000000"/>
                  </a:solidFill>
                  <a:uFillTx/>
                </a:defRPr>
              </a:pPr>
              <a:t>61</a:t>
            </a:fld>
            <a:endParaRPr lang="fr-FR" sz="1270" dirty="0">
              <a:solidFill>
                <a:srgbClr val="000000"/>
              </a:solidFill>
              <a:latin typeface="Times New Roman" pitchFamily="18"/>
              <a:ea typeface="Arial Unicode MS" pitchFamily="2"/>
              <a:cs typeface="Tahoma" pitchFamily="2"/>
            </a:endParaRPr>
          </a:p>
        </p:txBody>
      </p:sp>
      <p:sp>
        <p:nvSpPr>
          <p:cNvPr id="16" name="Espace réservé du numéro de diapositive 15">
            <a:extLst>
              <a:ext uri="{FF2B5EF4-FFF2-40B4-BE49-F238E27FC236}">
                <a16:creationId xmlns:a16="http://schemas.microsoft.com/office/drawing/2014/main" id="{824EE9B4-DFCA-4A61-A6BD-2A093C48AC9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04BFF6D-8C53-4998-90E3-277E0E9F39EB}" type="slidenum">
              <a:rPr sz="1633"/>
              <a:pPr algn="r" defTabSz="829544" hangingPunct="0">
                <a:defRPr sz="1800" b="0" i="0" u="none" strike="noStrike" kern="0" cap="none" spc="0" baseline="0">
                  <a:solidFill>
                    <a:srgbClr val="000000"/>
                  </a:solidFill>
                  <a:uFillTx/>
                </a:defRPr>
              </a:pPr>
              <a:t>61</a:t>
            </a:fld>
            <a:endParaRPr lang="fr-FR" sz="1270" dirty="0">
              <a:solidFill>
                <a:srgbClr val="000000"/>
              </a:solidFill>
              <a:latin typeface="Times New Roman" pitchFamily="18"/>
              <a:ea typeface="Arial Unicode MS" pitchFamily="2"/>
              <a:cs typeface="Tahoma" pitchFamily="2"/>
            </a:endParaRPr>
          </a:p>
        </p:txBody>
      </p:sp>
    </p:spTree>
    <p:extLst>
      <p:ext uri="{BB962C8B-B14F-4D97-AF65-F5344CB8AC3E}">
        <p14:creationId xmlns:p14="http://schemas.microsoft.com/office/powerpoint/2010/main" val="17931855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2">
            <a:extLst>
              <a:ext uri="{FF2B5EF4-FFF2-40B4-BE49-F238E27FC236}">
                <a16:creationId xmlns:a16="http://schemas.microsoft.com/office/drawing/2014/main" id="{2CFA948F-9EA7-4029-BCA2-F675B51C713E}"/>
              </a:ext>
            </a:extLst>
          </p:cNvPr>
          <p:cNvSpPr txBox="1"/>
          <p:nvPr/>
        </p:nvSpPr>
        <p:spPr>
          <a:xfrm>
            <a:off x="357312" y="1853197"/>
            <a:ext cx="5606369" cy="1974558"/>
          </a:xfrm>
          <a:prstGeom prst="rect">
            <a:avLst/>
          </a:prstGeom>
          <a:solidFill>
            <a:srgbClr val="CC99FF"/>
          </a:solidFill>
          <a:ln cap="flat">
            <a:noFill/>
          </a:ln>
        </p:spPr>
        <p:txBody>
          <a:bodyPr vert="horz" wrap="square" lIns="81650" tIns="40820" rIns="81650" bIns="40820" anchor="t" anchorCtr="0" compatLnSpc="0">
            <a:spAutoFit/>
          </a:bodyPr>
          <a:lstStyle/>
          <a:p>
            <a:pPr defTabSz="829544" hangingPunct="0">
              <a:lnSpc>
                <a:spcPct val="150000"/>
              </a:lnSpc>
              <a:defRPr sz="1800" b="0" i="0" u="none" strike="noStrike" kern="0" cap="none" spc="0" baseline="0">
                <a:solidFill>
                  <a:srgbClr val="000000"/>
                </a:solidFill>
                <a:uFillTx/>
                <a:latin typeface="Avenir Next LT Pro" pitchFamily="34"/>
              </a:defRPr>
            </a:pPr>
            <a:r>
              <a:rPr lang="fr-FR" sz="2000" dirty="0">
                <a:solidFill>
                  <a:srgbClr val="000000"/>
                </a:solidFill>
                <a:latin typeface="Avenir Next LT Pro" pitchFamily="34"/>
                <a:ea typeface="Microsoft YaHei"/>
                <a:cs typeface="Arial Unicode MS"/>
              </a:rPr>
              <a:t>Elle doit être déclenchée avant un voyage.</a:t>
            </a:r>
          </a:p>
          <a:p>
            <a:pPr defTabSz="829544" hangingPunct="0">
              <a:lnSpc>
                <a:spcPct val="150000"/>
              </a:lnSpc>
              <a:defRPr sz="1800" b="0" i="0" u="none" strike="noStrike" kern="0" cap="none" spc="0" baseline="0">
                <a:solidFill>
                  <a:srgbClr val="000000"/>
                </a:solidFill>
                <a:uFillTx/>
                <a:latin typeface="Avenir Next LT Pro" pitchFamily="34"/>
              </a:defRPr>
            </a:pPr>
            <a:r>
              <a:rPr lang="fr-FR" sz="2000" dirty="0">
                <a:solidFill>
                  <a:srgbClr val="000000"/>
                </a:solidFill>
                <a:latin typeface="Avenir Next LT Pro" pitchFamily="34"/>
                <a:ea typeface="Microsoft YaHei"/>
                <a:cs typeface="Arial Unicode MS"/>
              </a:rPr>
              <a:t>Elle n'est, après ce déclenchement :</a:t>
            </a:r>
          </a:p>
          <a:p>
            <a:pPr lvl="2" defTabSz="829544" hangingPunct="0">
              <a:lnSpc>
                <a:spcPct val="150000"/>
              </a:lnSpc>
              <a:defRPr sz="1800" b="0" i="0" u="none" strike="noStrike" kern="0" cap="none" spc="0" baseline="0">
                <a:solidFill>
                  <a:srgbClr val="000000"/>
                </a:solidFill>
                <a:uFillTx/>
                <a:latin typeface="Avenir Next LT Pro" pitchFamily="34"/>
              </a:defRPr>
            </a:pPr>
            <a:r>
              <a:rPr lang="fr-FR" sz="2177" dirty="0">
                <a:solidFill>
                  <a:srgbClr val="000000"/>
                </a:solidFill>
                <a:latin typeface="Avenir Next LT Pro" pitchFamily="34"/>
                <a:ea typeface="Microsoft YaHei"/>
                <a:cs typeface="Arial Unicode MS"/>
              </a:rPr>
              <a:t>- ni modifiable</a:t>
            </a:r>
          </a:p>
          <a:p>
            <a:pPr lvl="2" defTabSz="829544" hangingPunct="0">
              <a:lnSpc>
                <a:spcPct val="150000"/>
              </a:lnSpc>
              <a:defRPr sz="1800" b="0" i="0" u="none" strike="noStrike" kern="0" cap="none" spc="0" baseline="0">
                <a:solidFill>
                  <a:srgbClr val="000000"/>
                </a:solidFill>
                <a:uFillTx/>
                <a:latin typeface="Avenir Next LT Pro" pitchFamily="34"/>
              </a:defRPr>
            </a:pPr>
            <a:r>
              <a:rPr lang="fr-FR" sz="2177" dirty="0">
                <a:solidFill>
                  <a:srgbClr val="000000"/>
                </a:solidFill>
                <a:latin typeface="Avenir Next LT Pro" pitchFamily="34"/>
                <a:ea typeface="Microsoft YaHei"/>
                <a:cs typeface="Arial Unicode MS"/>
              </a:rPr>
              <a:t>- ni annulable !</a:t>
            </a:r>
          </a:p>
        </p:txBody>
      </p:sp>
      <p:sp>
        <p:nvSpPr>
          <p:cNvPr id="3" name="ZoneTexte 3">
            <a:extLst>
              <a:ext uri="{FF2B5EF4-FFF2-40B4-BE49-F238E27FC236}">
                <a16:creationId xmlns:a16="http://schemas.microsoft.com/office/drawing/2014/main" id="{DA95F0E3-AA6D-4149-8353-B4CB2582339A}"/>
              </a:ext>
            </a:extLst>
          </p:cNvPr>
          <p:cNvSpPr txBox="1"/>
          <p:nvPr/>
        </p:nvSpPr>
        <p:spPr>
          <a:xfrm>
            <a:off x="6696860" y="3989141"/>
            <a:ext cx="3091590" cy="2653590"/>
          </a:xfrm>
          <a:prstGeom prst="rect">
            <a:avLst/>
          </a:prstGeom>
          <a:solidFill>
            <a:srgbClr val="99CC99"/>
          </a:solidFill>
          <a:ln cap="flat">
            <a:noFill/>
          </a:ln>
        </p:spPr>
        <p:txBody>
          <a:bodyPr vert="horz" wrap="square" lIns="81650" tIns="40820" rIns="81650" bIns="40820" anchor="t" anchorCtr="0" compatLnSpc="0">
            <a:spAutoFit/>
          </a:bodyPr>
          <a:lstStyle/>
          <a:p>
            <a:pPr algn="just" defTabSz="829544" hangingPunct="0">
              <a:lnSpc>
                <a:spcPct val="150000"/>
              </a:lnSpc>
              <a:defRPr sz="1800" b="0" i="0" u="none" strike="noStrike" kern="0" cap="none" spc="0" baseline="0">
                <a:solidFill>
                  <a:srgbClr val="000000"/>
                </a:solidFill>
                <a:uFillTx/>
                <a:latin typeface="Avenir Next LT Pro" pitchFamily="34"/>
              </a:defRPr>
            </a:pPr>
            <a:r>
              <a:rPr lang="fr-FR" sz="1600" dirty="0">
                <a:solidFill>
                  <a:srgbClr val="000000"/>
                </a:solidFill>
                <a:latin typeface="Avenir Next LT Pro"/>
                <a:ea typeface="Microsoft YaHei"/>
                <a:cs typeface="Arial Unicode MS"/>
              </a:rPr>
              <a:t>ATTENTION !</a:t>
            </a:r>
            <a:endParaRPr lang="fr-FR" sz="1600" dirty="0">
              <a:solidFill>
                <a:srgbClr val="000000"/>
              </a:solidFill>
              <a:latin typeface="Avenir Next LT Pro"/>
            </a:endParaRPr>
          </a:p>
          <a:p>
            <a:pPr algn="just" defTabSz="829544" hangingPunct="0">
              <a:lnSpc>
                <a:spcPct val="150000"/>
              </a:lnSpc>
              <a:defRPr sz="1800" b="0" i="0" u="none" strike="noStrike" kern="0" cap="none" spc="0" baseline="0">
                <a:solidFill>
                  <a:srgbClr val="000000"/>
                </a:solidFill>
                <a:uFillTx/>
                <a:latin typeface="Avenir Next LT Pro" pitchFamily="34"/>
              </a:defRPr>
            </a:pPr>
            <a:r>
              <a:rPr lang="fr-FR" sz="1600" dirty="0">
                <a:solidFill>
                  <a:srgbClr val="000000"/>
                </a:solidFill>
                <a:latin typeface="Avenir Next LT Pro"/>
                <a:ea typeface="Microsoft YaHei"/>
                <a:cs typeface="Arial Unicode MS"/>
              </a:rPr>
              <a:t>Elle ne remplace pas une réservation de </a:t>
            </a:r>
            <a:endParaRPr lang="fr-FR" sz="1600" dirty="0">
              <a:solidFill>
                <a:srgbClr val="000000"/>
              </a:solidFill>
              <a:latin typeface="Avenir Next LT Pro" pitchFamily="34"/>
              <a:ea typeface="Microsoft YaHei"/>
              <a:cs typeface="Arial Unicode MS"/>
            </a:endParaRPr>
          </a:p>
          <a:p>
            <a:pPr algn="just" defTabSz="829544">
              <a:lnSpc>
                <a:spcPct val="150000"/>
              </a:lnSpc>
              <a:defRPr sz="1800" b="0" i="0" u="none" strike="noStrike" kern="0" cap="none" spc="0" baseline="0">
                <a:solidFill>
                  <a:srgbClr val="000000"/>
                </a:solidFill>
                <a:uFillTx/>
                <a:latin typeface="Avenir Next LT Pro" pitchFamily="34"/>
              </a:defRPr>
            </a:pPr>
            <a:r>
              <a:rPr lang="fr-FR" sz="1600" dirty="0">
                <a:solidFill>
                  <a:srgbClr val="000000"/>
                </a:solidFill>
                <a:latin typeface="Avenir Next LT Pro"/>
                <a:ea typeface="Microsoft YaHei"/>
                <a:cs typeface="Arial Unicode MS"/>
              </a:rPr>
              <a:t>train lorsque c'est un train à réservation</a:t>
            </a:r>
          </a:p>
          <a:p>
            <a:pPr algn="just" defTabSz="829544">
              <a:lnSpc>
                <a:spcPct val="150000"/>
              </a:lnSpc>
              <a:defRPr sz="1800" b="0" i="0" u="none" strike="noStrike" kern="0" cap="none" spc="0" baseline="0">
                <a:solidFill>
                  <a:srgbClr val="000000"/>
                </a:solidFill>
                <a:uFillTx/>
                <a:latin typeface="Avenir Next LT Pro" pitchFamily="34"/>
              </a:defRPr>
            </a:pPr>
            <a:r>
              <a:rPr lang="fr-FR" sz="1600" dirty="0">
                <a:solidFill>
                  <a:srgbClr val="000000"/>
                </a:solidFill>
                <a:latin typeface="Avenir Next LT Pro"/>
                <a:ea typeface="Microsoft YaHei"/>
                <a:cs typeface="Arial Unicode MS"/>
              </a:rPr>
              <a:t> obligatoire (tout comme pour vous !)</a:t>
            </a:r>
          </a:p>
        </p:txBody>
      </p:sp>
      <p:sp>
        <p:nvSpPr>
          <p:cNvPr id="4" name="ZoneTexte 8">
            <a:extLst>
              <a:ext uri="{FF2B5EF4-FFF2-40B4-BE49-F238E27FC236}">
                <a16:creationId xmlns:a16="http://schemas.microsoft.com/office/drawing/2014/main" id="{96FA5B67-67BC-4A53-B976-691CFB5CAE5C}"/>
              </a:ext>
            </a:extLst>
          </p:cNvPr>
          <p:cNvSpPr txBox="1"/>
          <p:nvPr/>
        </p:nvSpPr>
        <p:spPr>
          <a:xfrm>
            <a:off x="651191" y="636641"/>
            <a:ext cx="4529261" cy="699315"/>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4000" dirty="0">
                <a:solidFill>
                  <a:srgbClr val="FF0000"/>
                </a:solidFill>
                <a:latin typeface="Avenir Next LT Pro"/>
              </a:rPr>
              <a:t>La case de voyage</a:t>
            </a:r>
          </a:p>
        </p:txBody>
      </p:sp>
      <p:pic>
        <p:nvPicPr>
          <p:cNvPr id="5" name="Image 10" descr="Une image contenant texte, jaune&#10;&#10;Description générée automatiquement">
            <a:extLst>
              <a:ext uri="{FF2B5EF4-FFF2-40B4-BE49-F238E27FC236}">
                <a16:creationId xmlns:a16="http://schemas.microsoft.com/office/drawing/2014/main" id="{784A205D-EFEF-4BC4-B0C4-97C7F816AADE}"/>
              </a:ext>
            </a:extLst>
          </p:cNvPr>
          <p:cNvPicPr>
            <a:picLocks noChangeAspect="1"/>
          </p:cNvPicPr>
          <p:nvPr/>
        </p:nvPicPr>
        <p:blipFill>
          <a:blip r:embed="rId3"/>
          <a:stretch>
            <a:fillRect/>
          </a:stretch>
        </p:blipFill>
        <p:spPr>
          <a:xfrm>
            <a:off x="1220028" y="4399065"/>
            <a:ext cx="1695793" cy="1714607"/>
          </a:xfrm>
          <a:prstGeom prst="rect">
            <a:avLst/>
          </a:prstGeom>
          <a:noFill/>
          <a:ln cap="flat">
            <a:noFill/>
          </a:ln>
        </p:spPr>
      </p:pic>
      <p:sp>
        <p:nvSpPr>
          <p:cNvPr id="11" name="Espace réservé du numéro de diapositive 10">
            <a:extLst>
              <a:ext uri="{FF2B5EF4-FFF2-40B4-BE49-F238E27FC236}">
                <a16:creationId xmlns:a16="http://schemas.microsoft.com/office/drawing/2014/main" id="{FFC95FF7-DA1D-4447-B134-AED5163BF86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70E747AE-EE0E-4885-8B33-EC2C5562D445}" type="slidenum">
              <a:rPr sz="1633"/>
              <a:pPr algn="r" defTabSz="829544" hangingPunct="0">
                <a:defRPr sz="1800" b="0" i="0" u="none" strike="noStrike" kern="0" cap="none" spc="0" baseline="0">
                  <a:solidFill>
                    <a:srgbClr val="000000"/>
                  </a:solidFill>
                  <a:uFillTx/>
                </a:defRPr>
              </a:pPr>
              <a:t>62</a:t>
            </a:fld>
            <a:endParaRPr lang="fr-FR" sz="1270" dirty="0">
              <a:solidFill>
                <a:srgbClr val="000000"/>
              </a:solidFill>
              <a:latin typeface="Times New Roman" pitchFamily="18"/>
              <a:ea typeface="Arial Unicode MS" pitchFamily="2"/>
              <a:cs typeface="Tahoma" pitchFamily="2"/>
            </a:endParaRPr>
          </a:p>
        </p:txBody>
      </p:sp>
      <p:sp>
        <p:nvSpPr>
          <p:cNvPr id="12" name="Espace réservé du numéro de diapositive 11">
            <a:extLst>
              <a:ext uri="{FF2B5EF4-FFF2-40B4-BE49-F238E27FC236}">
                <a16:creationId xmlns:a16="http://schemas.microsoft.com/office/drawing/2014/main" id="{7A6469ED-8D68-4AC5-B431-CF0EBF4DE0CE}"/>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2EA11D4A-69A5-4EF4-8C27-0364EE778C3A}" type="slidenum">
              <a:rPr sz="1633"/>
              <a:pPr algn="r" defTabSz="829544" hangingPunct="0">
                <a:defRPr sz="1800" b="0" i="0" u="none" strike="noStrike" kern="0" cap="none" spc="0" baseline="0">
                  <a:solidFill>
                    <a:srgbClr val="000000"/>
                  </a:solidFill>
                  <a:uFillTx/>
                </a:defRPr>
              </a:pPr>
              <a:t>62</a:t>
            </a:fld>
            <a:endParaRPr lang="fr-FR" sz="1270" dirty="0">
              <a:solidFill>
                <a:srgbClr val="000000"/>
              </a:solidFill>
              <a:latin typeface="Times New Roman" pitchFamily="18"/>
              <a:ea typeface="Arial Unicode MS" pitchFamily="2"/>
              <a:cs typeface="Tahoma" pitchFamily="2"/>
            </a:endParaRPr>
          </a:p>
        </p:txBody>
      </p:sp>
      <p:sp>
        <p:nvSpPr>
          <p:cNvPr id="13" name="ZoneTexte 12">
            <a:extLst>
              <a:ext uri="{FF2B5EF4-FFF2-40B4-BE49-F238E27FC236}">
                <a16:creationId xmlns:a16="http://schemas.microsoft.com/office/drawing/2014/main" id="{74EAD70C-5C31-49D8-AEED-30A38F4D5ED0}"/>
              </a:ext>
            </a:extLst>
          </p:cNvPr>
          <p:cNvSpPr txBox="1"/>
          <p:nvPr/>
        </p:nvSpPr>
        <p:spPr>
          <a:xfrm>
            <a:off x="7022679" y="2332644"/>
            <a:ext cx="2743200" cy="1015663"/>
          </a:xfrm>
          <a:prstGeom prst="rect">
            <a:avLst/>
          </a:prstGeom>
          <a:solidFill>
            <a:srgbClr val="FF000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2000" dirty="0">
                <a:solidFill>
                  <a:srgbClr val="FFFF00"/>
                </a:solidFill>
                <a:latin typeface="Avenir Next LT Pro"/>
              </a:rPr>
              <a:t>Je valide son déclenchement le plus tard possible !</a:t>
            </a:r>
            <a:endParaRPr lang="fr-FR" sz="2000" dirty="0">
              <a:solidFill>
                <a:srgbClr val="FFFF00"/>
              </a:solidFill>
              <a:latin typeface="Avenir Next LT Pro"/>
              <a:cs typeface="Calibri"/>
            </a:endParaRPr>
          </a:p>
        </p:txBody>
      </p:sp>
    </p:spTree>
    <p:extLst>
      <p:ext uri="{BB962C8B-B14F-4D97-AF65-F5344CB8AC3E}">
        <p14:creationId xmlns:p14="http://schemas.microsoft.com/office/powerpoint/2010/main" val="24697612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5">
            <a:extLst>
              <a:ext uri="{FF2B5EF4-FFF2-40B4-BE49-F238E27FC236}">
                <a16:creationId xmlns:a16="http://schemas.microsoft.com/office/drawing/2014/main" id="{3FFD4175-66C3-411B-87F8-69293D4FE042}"/>
              </a:ext>
            </a:extLst>
          </p:cNvPr>
          <p:cNvPicPr>
            <a:picLocks noChangeAspect="1"/>
          </p:cNvPicPr>
          <p:nvPr/>
        </p:nvPicPr>
        <p:blipFill>
          <a:blip r:embed="rId2"/>
          <a:stretch>
            <a:fillRect/>
          </a:stretch>
        </p:blipFill>
        <p:spPr>
          <a:xfrm>
            <a:off x="8641067" y="96444"/>
            <a:ext cx="3138603" cy="2533170"/>
          </a:xfrm>
          <a:prstGeom prst="rect">
            <a:avLst/>
          </a:prstGeom>
          <a:noFill/>
          <a:ln cap="flat">
            <a:noFill/>
          </a:ln>
        </p:spPr>
      </p:pic>
      <p:pic>
        <p:nvPicPr>
          <p:cNvPr id="3" name="Image 7" descr="Une image contenant texte, clipart&#10;&#10;Description générée automatiquement">
            <a:extLst>
              <a:ext uri="{FF2B5EF4-FFF2-40B4-BE49-F238E27FC236}">
                <a16:creationId xmlns:a16="http://schemas.microsoft.com/office/drawing/2014/main" id="{738F38AA-EAA6-43F0-AAAF-A2818632026A}"/>
              </a:ext>
            </a:extLst>
          </p:cNvPr>
          <p:cNvPicPr>
            <a:picLocks noChangeAspect="1"/>
          </p:cNvPicPr>
          <p:nvPr/>
        </p:nvPicPr>
        <p:blipFill>
          <a:blip r:embed="rId3"/>
          <a:stretch>
            <a:fillRect/>
          </a:stretch>
        </p:blipFill>
        <p:spPr>
          <a:xfrm>
            <a:off x="1639268" y="1166648"/>
            <a:ext cx="4287559" cy="759956"/>
          </a:xfrm>
          <a:prstGeom prst="rect">
            <a:avLst/>
          </a:prstGeom>
          <a:noFill/>
          <a:ln cap="flat">
            <a:noFill/>
          </a:ln>
        </p:spPr>
      </p:pic>
      <p:pic>
        <p:nvPicPr>
          <p:cNvPr id="12" name="Image 14" descr="Une image contenant texte, horloge, signe&#10;&#10;Description générée automatiquement">
            <a:extLst>
              <a:ext uri="{FF2B5EF4-FFF2-40B4-BE49-F238E27FC236}">
                <a16:creationId xmlns:a16="http://schemas.microsoft.com/office/drawing/2014/main" id="{C5015AEA-3902-4C99-A6CB-57B7A16030C8}"/>
              </a:ext>
            </a:extLst>
          </p:cNvPr>
          <p:cNvPicPr>
            <a:picLocks noChangeAspect="1"/>
          </p:cNvPicPr>
          <p:nvPr/>
        </p:nvPicPr>
        <p:blipFill>
          <a:blip r:embed="rId4"/>
          <a:stretch>
            <a:fillRect/>
          </a:stretch>
        </p:blipFill>
        <p:spPr>
          <a:xfrm>
            <a:off x="7166574" y="4746095"/>
            <a:ext cx="1978637" cy="1432357"/>
          </a:xfrm>
          <a:prstGeom prst="rect">
            <a:avLst/>
          </a:prstGeom>
          <a:noFill/>
          <a:ln cap="flat">
            <a:noFill/>
          </a:ln>
        </p:spPr>
      </p:pic>
      <p:sp>
        <p:nvSpPr>
          <p:cNvPr id="13" name="ZoneTexte 15">
            <a:extLst>
              <a:ext uri="{FF2B5EF4-FFF2-40B4-BE49-F238E27FC236}">
                <a16:creationId xmlns:a16="http://schemas.microsoft.com/office/drawing/2014/main" id="{41BC1E94-B649-46C0-8B3B-1F1F010DEEDE}"/>
              </a:ext>
            </a:extLst>
          </p:cNvPr>
          <p:cNvSpPr txBox="1"/>
          <p:nvPr/>
        </p:nvSpPr>
        <p:spPr>
          <a:xfrm>
            <a:off x="3783047" y="2547518"/>
            <a:ext cx="4287559" cy="760871"/>
          </a:xfrm>
          <a:prstGeom prst="rect">
            <a:avLst/>
          </a:prstGeom>
          <a:noFill/>
          <a:ln cap="flat">
            <a:noFill/>
          </a:ln>
        </p:spPr>
        <p:txBody>
          <a:bodyPr vert="horz" wrap="square" lIns="82953" tIns="41476" rIns="82953" bIns="41476" anchor="t" anchorCtr="0" compatLnSpc="1">
            <a:spAutoFit/>
          </a:bodyPr>
          <a:lstStyle/>
          <a:p>
            <a:pPr defTabSz="829544">
              <a:defRPr sz="1800" b="0" i="0" u="none" strike="noStrike" kern="0" cap="none" spc="0" baseline="0">
                <a:solidFill>
                  <a:srgbClr val="000000"/>
                </a:solidFill>
                <a:uFillTx/>
              </a:defRPr>
            </a:pPr>
            <a:r>
              <a:rPr lang="fr-FR" sz="4400" dirty="0">
                <a:solidFill>
                  <a:srgbClr val="00B050"/>
                </a:solidFill>
                <a:latin typeface="Avenir Next LT Pro"/>
                <a:cs typeface="Calibri"/>
              </a:rPr>
              <a:t>Restons zen !</a:t>
            </a:r>
          </a:p>
        </p:txBody>
      </p:sp>
      <p:sp>
        <p:nvSpPr>
          <p:cNvPr id="15" name="Espace réservé du numéro de diapositive 14">
            <a:extLst>
              <a:ext uri="{FF2B5EF4-FFF2-40B4-BE49-F238E27FC236}">
                <a16:creationId xmlns:a16="http://schemas.microsoft.com/office/drawing/2014/main" id="{9D701060-D66C-4473-851C-C41BB8DEFB26}"/>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04642E8-E126-4538-856C-2864AEF1915C}" type="slidenum">
              <a:rPr sz="1633"/>
              <a:pPr algn="r" defTabSz="829544" hangingPunct="0">
                <a:defRPr sz="1800" b="0" i="0" u="none" strike="noStrike" kern="0" cap="none" spc="0" baseline="0">
                  <a:solidFill>
                    <a:srgbClr val="000000"/>
                  </a:solidFill>
                  <a:uFillTx/>
                </a:defRPr>
              </a:pPr>
              <a:t>63</a:t>
            </a:fld>
            <a:endParaRPr lang="fr-FR" sz="1270" dirty="0">
              <a:solidFill>
                <a:srgbClr val="000000"/>
              </a:solidFill>
              <a:latin typeface="Times New Roman" pitchFamily="18"/>
              <a:ea typeface="Arial Unicode MS" pitchFamily="2"/>
              <a:cs typeface="Tahoma" pitchFamily="2"/>
            </a:endParaRPr>
          </a:p>
        </p:txBody>
      </p:sp>
      <p:sp>
        <p:nvSpPr>
          <p:cNvPr id="16" name="Espace réservé du numéro de diapositive 15">
            <a:extLst>
              <a:ext uri="{FF2B5EF4-FFF2-40B4-BE49-F238E27FC236}">
                <a16:creationId xmlns:a16="http://schemas.microsoft.com/office/drawing/2014/main" id="{824EE9B4-DFCA-4A61-A6BD-2A093C48AC9B}"/>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04BFF6D-8C53-4998-90E3-277E0E9F39EB}" type="slidenum">
              <a:rPr sz="1633"/>
              <a:pPr algn="r" defTabSz="829544" hangingPunct="0">
                <a:defRPr sz="1800" b="0" i="0" u="none" strike="noStrike" kern="0" cap="none" spc="0" baseline="0">
                  <a:solidFill>
                    <a:srgbClr val="000000"/>
                  </a:solidFill>
                  <a:uFillTx/>
                </a:defRPr>
              </a:pPr>
              <a:t>63</a:t>
            </a:fld>
            <a:endParaRPr lang="fr-FR" sz="1270" dirty="0">
              <a:solidFill>
                <a:srgbClr val="000000"/>
              </a:solidFill>
              <a:latin typeface="Times New Roman" pitchFamily="18"/>
              <a:ea typeface="Arial Unicode MS" pitchFamily="2"/>
              <a:cs typeface="Tahoma" pitchFamily="2"/>
            </a:endParaRPr>
          </a:p>
        </p:txBody>
      </p:sp>
      <p:sp>
        <p:nvSpPr>
          <p:cNvPr id="17" name="ZoneTexte 16">
            <a:extLst>
              <a:ext uri="{FF2B5EF4-FFF2-40B4-BE49-F238E27FC236}">
                <a16:creationId xmlns:a16="http://schemas.microsoft.com/office/drawing/2014/main" id="{54EC5FEC-F583-4A4B-BCC0-EDB4983B2316}"/>
              </a:ext>
            </a:extLst>
          </p:cNvPr>
          <p:cNvSpPr txBox="1"/>
          <p:nvPr/>
        </p:nvSpPr>
        <p:spPr>
          <a:xfrm>
            <a:off x="776176" y="4422930"/>
            <a:ext cx="3566297" cy="646331"/>
          </a:xfrm>
          <a:prstGeom prst="rect">
            <a:avLst/>
          </a:prstGeom>
          <a:noFill/>
        </p:spPr>
        <p:txBody>
          <a:bodyPr wrap="none" rtlCol="0">
            <a:spAutoFit/>
          </a:bodyPr>
          <a:lstStyle/>
          <a:p>
            <a:r>
              <a:rPr lang="fr-FR" sz="3600" dirty="0">
                <a:solidFill>
                  <a:srgbClr val="FF0000"/>
                </a:solidFill>
              </a:rPr>
              <a:t>Au sujet suivant !!</a:t>
            </a:r>
          </a:p>
        </p:txBody>
      </p:sp>
    </p:spTree>
    <p:extLst>
      <p:ext uri="{BB962C8B-B14F-4D97-AF65-F5344CB8AC3E}">
        <p14:creationId xmlns:p14="http://schemas.microsoft.com/office/powerpoint/2010/main" val="3720140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13C5C862-B426-4AAD-9A99-D970676DAECD}"/>
              </a:ext>
            </a:extLst>
          </p:cNvPr>
          <p:cNvSpPr txBox="1"/>
          <p:nvPr/>
        </p:nvSpPr>
        <p:spPr>
          <a:xfrm>
            <a:off x="5822731" y="1492470"/>
            <a:ext cx="4687614" cy="788276"/>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4000" kern="1200">
                <a:solidFill>
                  <a:srgbClr val="7030A0"/>
                </a:solidFill>
                <a:latin typeface="Avenir Next LT Pro"/>
                <a:ea typeface="+mj-ea"/>
                <a:cs typeface="+mj-cs"/>
              </a:rPr>
              <a:t> </a:t>
            </a:r>
            <a:endParaRPr lang="en-US" sz="4000">
              <a:solidFill>
                <a:srgbClr val="7030A0"/>
              </a:solidFill>
              <a:latin typeface="Avenir Next LT Pro"/>
              <a:ea typeface="+mj-ea"/>
              <a:cs typeface="+mj-cs"/>
            </a:endParaRPr>
          </a:p>
          <a:p>
            <a:pPr>
              <a:lnSpc>
                <a:spcPct val="90000"/>
              </a:lnSpc>
              <a:spcBef>
                <a:spcPct val="0"/>
              </a:spcBef>
              <a:spcAft>
                <a:spcPts val="600"/>
              </a:spcAft>
            </a:pPr>
            <a:endParaRPr lang="en-US" sz="6000" kern="1200">
              <a:solidFill>
                <a:srgbClr val="7030A0"/>
              </a:solidFill>
              <a:latin typeface="Avenir Next LT Pro"/>
              <a:ea typeface="+mj-ea"/>
              <a:cs typeface="+mj-cs"/>
            </a:endParaRPr>
          </a:p>
        </p:txBody>
      </p:sp>
      <p:pic>
        <p:nvPicPr>
          <p:cNvPr id="3" name="Image 3" descr="Une image contenant texte, équipement électronique&#10;&#10;Description générée automatiquement">
            <a:extLst>
              <a:ext uri="{FF2B5EF4-FFF2-40B4-BE49-F238E27FC236}">
                <a16:creationId xmlns:a16="http://schemas.microsoft.com/office/drawing/2014/main" id="{40D1DE54-2A81-4558-9D36-1A44BE778C58}"/>
              </a:ext>
            </a:extLst>
          </p:cNvPr>
          <p:cNvPicPr>
            <a:picLocks noChangeAspect="1"/>
          </p:cNvPicPr>
          <p:nvPr/>
        </p:nvPicPr>
        <p:blipFill>
          <a:blip r:embed="rId2"/>
          <a:stretch>
            <a:fillRect/>
          </a:stretch>
        </p:blipFill>
        <p:spPr>
          <a:xfrm>
            <a:off x="565564" y="767255"/>
            <a:ext cx="3670941" cy="2328262"/>
          </a:xfrm>
          <a:prstGeom prst="rect">
            <a:avLst/>
          </a:prstGeom>
        </p:spPr>
      </p:pic>
      <p:sp>
        <p:nvSpPr>
          <p:cNvPr id="4" name="ZoneTexte 3">
            <a:extLst>
              <a:ext uri="{FF2B5EF4-FFF2-40B4-BE49-F238E27FC236}">
                <a16:creationId xmlns:a16="http://schemas.microsoft.com/office/drawing/2014/main" id="{FD06249A-052B-B14A-B92E-2E73AF498D08}"/>
              </a:ext>
            </a:extLst>
          </p:cNvPr>
          <p:cNvSpPr txBox="1"/>
          <p:nvPr/>
        </p:nvSpPr>
        <p:spPr>
          <a:xfrm>
            <a:off x="651641" y="3589284"/>
            <a:ext cx="10657490" cy="1776245"/>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nSpc>
                <a:spcPct val="90000"/>
              </a:lnSpc>
              <a:spcBef>
                <a:spcPct val="0"/>
              </a:spcBef>
              <a:spcAft>
                <a:spcPts val="600"/>
              </a:spcAft>
            </a:pPr>
            <a:r>
              <a:rPr lang="en-US" sz="4000" kern="1200" dirty="0">
                <a:latin typeface="Avenir Next LT Pro"/>
                <a:ea typeface="+mj-ea"/>
                <a:cs typeface="+mj-cs"/>
              </a:rPr>
              <a:t>Que dois-je savoir à propos de MFCD?</a:t>
            </a:r>
          </a:p>
        </p:txBody>
      </p:sp>
      <p:sp>
        <p:nvSpPr>
          <p:cNvPr id="5" name="ZoneTexte 4">
            <a:extLst>
              <a:ext uri="{FF2B5EF4-FFF2-40B4-BE49-F238E27FC236}">
                <a16:creationId xmlns:a16="http://schemas.microsoft.com/office/drawing/2014/main" id="{2C7E63AC-DE21-C64A-9225-997FE0E2BE90}"/>
              </a:ext>
            </a:extLst>
          </p:cNvPr>
          <p:cNvSpPr txBox="1"/>
          <p:nvPr/>
        </p:nvSpPr>
        <p:spPr>
          <a:xfrm>
            <a:off x="5738648" y="1647275"/>
            <a:ext cx="4151586" cy="707886"/>
          </a:xfrm>
          <a:prstGeom prst="rect">
            <a:avLst/>
          </a:prstGeom>
          <a:noFill/>
        </p:spPr>
        <p:txBody>
          <a:bodyPr wrap="square" rtlCol="0">
            <a:spAutoFit/>
          </a:bodyPr>
          <a:lstStyle/>
          <a:p>
            <a:r>
              <a:rPr lang="fr-FR" sz="4000" dirty="0"/>
              <a:t>Je suis retraité </a:t>
            </a:r>
          </a:p>
        </p:txBody>
      </p:sp>
    </p:spTree>
    <p:extLst>
      <p:ext uri="{BB962C8B-B14F-4D97-AF65-F5344CB8AC3E}">
        <p14:creationId xmlns:p14="http://schemas.microsoft.com/office/powerpoint/2010/main" val="3223043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DC73198-0F87-40B4-AE3B-89651B83C82D}"/>
              </a:ext>
            </a:extLst>
          </p:cNvPr>
          <p:cNvSpPr txBox="1"/>
          <p:nvPr/>
        </p:nvSpPr>
        <p:spPr>
          <a:xfrm>
            <a:off x="281719" y="2179435"/>
            <a:ext cx="6744611" cy="3001057"/>
          </a:xfrm>
          <a:prstGeom prst="rect">
            <a:avLst/>
          </a:prstGeom>
          <a:noFill/>
          <a:ln cap="flat">
            <a:noFill/>
          </a:ln>
        </p:spPr>
        <p:txBody>
          <a:bodyPr vert="horz" wrap="square" lIns="81650" tIns="40820" rIns="81650" bIns="40820" anchor="t" anchorCtr="0" compatLnSpc="0">
            <a:spAutoFit/>
          </a:bodyPr>
          <a:lstStyle/>
          <a:p>
            <a:pPr algn="ctr" defTabSz="829544" hangingPunct="0">
              <a:lnSpc>
                <a:spcPct val="150000"/>
              </a:lnSpc>
              <a:defRPr sz="1800" b="0" i="0" u="none" strike="noStrike" kern="0" cap="none" spc="0" baseline="0">
                <a:solidFill>
                  <a:srgbClr val="000000"/>
                </a:solidFill>
                <a:uFillTx/>
                <a:latin typeface="Avenir Next LT Pro" pitchFamily="34"/>
              </a:defRPr>
            </a:pPr>
            <a:r>
              <a:rPr lang="fr-FR" sz="2177" dirty="0">
                <a:solidFill>
                  <a:srgbClr val="000000"/>
                </a:solidFill>
                <a:latin typeface="Avenir Next LT Pro" pitchFamily="34"/>
                <a:ea typeface="Microsoft YaHei"/>
                <a:cs typeface="Arial Unicode MS"/>
              </a:rPr>
              <a:t>Je suis </a:t>
            </a:r>
            <a:r>
              <a:rPr lang="fr-FR" sz="4400" dirty="0">
                <a:solidFill>
                  <a:srgbClr val="000000"/>
                </a:solidFill>
                <a:latin typeface="Avenir Next LT Pro" pitchFamily="34"/>
                <a:ea typeface="Microsoft YaHei"/>
                <a:cs typeface="Arial Unicode MS"/>
              </a:rPr>
              <a:t>retraité(e) de la SNCF</a:t>
            </a:r>
            <a:r>
              <a:rPr lang="fr-FR" sz="2177" dirty="0">
                <a:solidFill>
                  <a:srgbClr val="000000"/>
                </a:solidFill>
                <a:latin typeface="Avenir Next LT Pro" pitchFamily="34"/>
                <a:ea typeface="Microsoft YaHei"/>
                <a:cs typeface="Arial Unicode MS"/>
              </a:rPr>
              <a:t>, donc je suis  </a:t>
            </a:r>
            <a:endParaRPr lang="fr-FR" sz="2177" dirty="0">
              <a:solidFill>
                <a:srgbClr val="000000"/>
              </a:solidFill>
              <a:latin typeface="Avenir Next LT Pro" pitchFamily="34"/>
            </a:endParaRPr>
          </a:p>
          <a:p>
            <a:pPr algn="ctr" defTabSz="829544">
              <a:lnSpc>
                <a:spcPct val="150000"/>
              </a:lnSpc>
              <a:defRPr sz="1800" b="0" i="0" u="none" strike="noStrike" kern="0" cap="none" spc="0" baseline="0">
                <a:solidFill>
                  <a:srgbClr val="000000"/>
                </a:solidFill>
                <a:uFillTx/>
                <a:latin typeface="Avenir Next LT Pro" pitchFamily="34"/>
              </a:defRPr>
            </a:pPr>
            <a:r>
              <a:rPr lang="fr-FR" sz="4000" dirty="0">
                <a:solidFill>
                  <a:srgbClr val="FF0000"/>
                </a:solidFill>
                <a:latin typeface="Avenir Next LT Pro" pitchFamily="34"/>
                <a:ea typeface="Microsoft YaHei"/>
                <a:cs typeface="Arial Unicode MS"/>
              </a:rPr>
              <a:t>ouvrant droit </a:t>
            </a:r>
          </a:p>
          <a:p>
            <a:pPr algn="ctr" defTabSz="829544">
              <a:lnSpc>
                <a:spcPct val="150000"/>
              </a:lnSpc>
              <a:defRPr sz="1800" b="0" i="0" u="none" strike="noStrike" kern="0" cap="none" spc="0" baseline="0">
                <a:solidFill>
                  <a:srgbClr val="000000"/>
                </a:solidFill>
                <a:uFillTx/>
                <a:latin typeface="Avenir Next LT Pro" pitchFamily="34"/>
              </a:defRPr>
            </a:pPr>
            <a:r>
              <a:rPr lang="fr-FR" sz="2177" dirty="0">
                <a:solidFill>
                  <a:srgbClr val="000000"/>
                </a:solidFill>
                <a:latin typeface="Avenir Next LT Pro" pitchFamily="34"/>
                <a:ea typeface="Microsoft YaHei"/>
                <a:cs typeface="Arial Unicode MS"/>
              </a:rPr>
              <a:t>aux facilités de circulation.</a:t>
            </a:r>
            <a:endParaRPr lang="fr-FR" sz="2177" dirty="0">
              <a:solidFill>
                <a:srgbClr val="000000"/>
              </a:solidFill>
              <a:latin typeface="Avenir Next LT Pro" pitchFamily="34"/>
            </a:endParaRPr>
          </a:p>
        </p:txBody>
      </p:sp>
      <p:sp>
        <p:nvSpPr>
          <p:cNvPr id="3" name="ZoneTexte 2">
            <a:extLst>
              <a:ext uri="{FF2B5EF4-FFF2-40B4-BE49-F238E27FC236}">
                <a16:creationId xmlns:a16="http://schemas.microsoft.com/office/drawing/2014/main" id="{B996D78D-4DD5-4AE3-A606-F789CA039B55}"/>
              </a:ext>
            </a:extLst>
          </p:cNvPr>
          <p:cNvSpPr txBox="1"/>
          <p:nvPr/>
        </p:nvSpPr>
        <p:spPr>
          <a:xfrm>
            <a:off x="7345178" y="907450"/>
            <a:ext cx="4018312" cy="1436911"/>
          </a:xfrm>
          <a:prstGeom prst="rect">
            <a:avLst/>
          </a:prstGeom>
          <a:solidFill>
            <a:srgbClr val="99CC99"/>
          </a:solidFill>
          <a:ln cap="flat">
            <a:noFill/>
          </a:ln>
        </p:spPr>
        <p:txBody>
          <a:bodyPr vert="horz" wrap="square" lIns="81650" tIns="40820" rIns="81650" bIns="40820" anchor="t" anchorCtr="0" compatLnSpc="0">
            <a:spAutoFit/>
          </a:bodyPr>
          <a:lstStyle/>
          <a:p>
            <a:pPr defTabSz="829544" hangingPunct="0">
              <a:defRPr sz="1800" b="0" i="0" u="none" strike="noStrike" kern="0" cap="none" spc="0" baseline="0">
                <a:solidFill>
                  <a:srgbClr val="000000"/>
                </a:solidFill>
                <a:uFillTx/>
                <a:latin typeface="Avenir Next LT Pro" pitchFamily="34"/>
              </a:defRPr>
            </a:pPr>
            <a:r>
              <a:rPr lang="fr-FR" sz="2177" dirty="0">
                <a:solidFill>
                  <a:srgbClr val="000000"/>
                </a:solidFill>
                <a:latin typeface="Avenir Next LT Pro" pitchFamily="34"/>
                <a:ea typeface="Microsoft YaHei"/>
                <a:cs typeface="Arial Unicode MS"/>
              </a:rPr>
              <a:t>Les membres de la famille doivent être au préalable déclarés à l'Agence Paie et Famille</a:t>
            </a:r>
            <a:endParaRPr lang="fr-FR" sz="2177" dirty="0">
              <a:solidFill>
                <a:srgbClr val="000000"/>
              </a:solidFill>
              <a:latin typeface="Avenir Next LT Pro" pitchFamily="34"/>
            </a:endParaRPr>
          </a:p>
        </p:txBody>
      </p:sp>
      <p:sp>
        <p:nvSpPr>
          <p:cNvPr id="4" name="ZoneTexte 3">
            <a:extLst>
              <a:ext uri="{FF2B5EF4-FFF2-40B4-BE49-F238E27FC236}">
                <a16:creationId xmlns:a16="http://schemas.microsoft.com/office/drawing/2014/main" id="{5C15557E-313B-4C64-91A2-603B9C130B2F}"/>
              </a:ext>
            </a:extLst>
          </p:cNvPr>
          <p:cNvSpPr txBox="1"/>
          <p:nvPr/>
        </p:nvSpPr>
        <p:spPr>
          <a:xfrm>
            <a:off x="7242315" y="5149614"/>
            <a:ext cx="3938486" cy="1098293"/>
          </a:xfrm>
          <a:prstGeom prst="rect">
            <a:avLst/>
          </a:prstGeom>
          <a:solidFill>
            <a:srgbClr val="99CC99"/>
          </a:solidFill>
          <a:ln cap="flat">
            <a:noFill/>
          </a:ln>
        </p:spPr>
        <p:txBody>
          <a:bodyPr vert="horz" wrap="square" lIns="81650" tIns="40820" rIns="81650" bIns="40820" anchor="t" anchorCtr="0" compatLnSpc="0">
            <a:spAutoFit/>
          </a:bodyPr>
          <a:lstStyle/>
          <a:p>
            <a:pPr defTabSz="829544" hangingPunct="0">
              <a:defRPr sz="1800" b="0" i="0" u="none" strike="noStrike" kern="0" cap="none" spc="0" baseline="0">
                <a:solidFill>
                  <a:srgbClr val="000000"/>
                </a:solidFill>
                <a:uFillTx/>
                <a:latin typeface="Avenir Next LT Pro" pitchFamily="34"/>
              </a:defRPr>
            </a:pPr>
            <a:r>
              <a:rPr lang="fr-FR" sz="2177" dirty="0">
                <a:solidFill>
                  <a:srgbClr val="FF0000"/>
                </a:solidFill>
                <a:latin typeface="Avenir Next LT Pro" pitchFamily="34"/>
                <a:ea typeface="Microsoft YaHei"/>
                <a:cs typeface="Arial Unicode MS"/>
              </a:rPr>
              <a:t>Dans le cas de veuvage</a:t>
            </a:r>
            <a:r>
              <a:rPr lang="fr-FR" sz="2177" dirty="0">
                <a:solidFill>
                  <a:srgbClr val="000000"/>
                </a:solidFill>
                <a:latin typeface="Avenir Next LT Pro" pitchFamily="34"/>
                <a:ea typeface="Microsoft YaHei"/>
                <a:cs typeface="Arial Unicode MS"/>
              </a:rPr>
              <a:t>, le partenaire de couple est dans ce cas un </a:t>
            </a:r>
            <a:r>
              <a:rPr lang="fr-FR" sz="2177" dirty="0">
                <a:solidFill>
                  <a:srgbClr val="FF0000"/>
                </a:solidFill>
                <a:latin typeface="Avenir Next LT Pro" pitchFamily="34"/>
                <a:ea typeface="Microsoft YaHei"/>
                <a:cs typeface="Arial Unicode MS"/>
              </a:rPr>
              <a:t>ouvrant droit </a:t>
            </a:r>
            <a:r>
              <a:rPr lang="fr-FR" sz="2177" dirty="0">
                <a:solidFill>
                  <a:srgbClr val="000000"/>
                </a:solidFill>
                <a:latin typeface="Avenir Next LT Pro" pitchFamily="34"/>
                <a:ea typeface="Microsoft YaHei"/>
                <a:cs typeface="Arial Unicode MS"/>
              </a:rPr>
              <a:t>!</a:t>
            </a:r>
            <a:endParaRPr lang="fr-FR" sz="2177" dirty="0">
              <a:solidFill>
                <a:srgbClr val="000000"/>
              </a:solidFill>
              <a:latin typeface="Avenir Next LT Pro" pitchFamily="34"/>
            </a:endParaRPr>
          </a:p>
        </p:txBody>
      </p:sp>
      <p:sp>
        <p:nvSpPr>
          <p:cNvPr id="5" name="Flèche : virage 7">
            <a:extLst>
              <a:ext uri="{FF2B5EF4-FFF2-40B4-BE49-F238E27FC236}">
                <a16:creationId xmlns:a16="http://schemas.microsoft.com/office/drawing/2014/main" id="{9C338917-38CD-41AA-9FC5-7BEE3658420C}"/>
              </a:ext>
            </a:extLst>
          </p:cNvPr>
          <p:cNvSpPr/>
          <p:nvPr/>
        </p:nvSpPr>
        <p:spPr>
          <a:xfrm>
            <a:off x="4949685" y="1592952"/>
            <a:ext cx="2292630" cy="498985"/>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7030A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dirty="0">
              <a:solidFill>
                <a:srgbClr val="000000"/>
              </a:solidFill>
              <a:latin typeface="Calibri"/>
            </a:endParaRPr>
          </a:p>
        </p:txBody>
      </p:sp>
      <p:sp>
        <p:nvSpPr>
          <p:cNvPr id="6" name="Flèche : virage 8">
            <a:extLst>
              <a:ext uri="{FF2B5EF4-FFF2-40B4-BE49-F238E27FC236}">
                <a16:creationId xmlns:a16="http://schemas.microsoft.com/office/drawing/2014/main" id="{D467337B-3B21-464B-BF01-872010D2F9D3}"/>
              </a:ext>
            </a:extLst>
          </p:cNvPr>
          <p:cNvSpPr/>
          <p:nvPr/>
        </p:nvSpPr>
        <p:spPr>
          <a:xfrm flipV="1">
            <a:off x="4517716" y="5622068"/>
            <a:ext cx="2292630" cy="559101"/>
          </a:xfrm>
          <a:custGeom>
            <a:avLst/>
            <a:gdLst>
              <a:gd name="f0" fmla="val 10800000"/>
              <a:gd name="f1" fmla="val 5400000"/>
              <a:gd name="f2" fmla="val 16200000"/>
              <a:gd name="f3" fmla="val 180"/>
              <a:gd name="f4" fmla="val w"/>
              <a:gd name="f5" fmla="val h"/>
              <a:gd name="f6" fmla="val ss"/>
              <a:gd name="f7" fmla="val 0"/>
              <a:gd name="f8" fmla="+- 0 0 5400000"/>
              <a:gd name="f9" fmla="val 25000"/>
              <a:gd name="f10" fmla="val 43750"/>
              <a:gd name="f11" fmla="+- 0 0 -360"/>
              <a:gd name="f12" fmla="+- 0 0 -180"/>
              <a:gd name="f13" fmla="+- 0 0 -90"/>
              <a:gd name="f14" fmla="abs f4"/>
              <a:gd name="f15" fmla="abs f5"/>
              <a:gd name="f16" fmla="abs f6"/>
              <a:gd name="f17" fmla="*/ f11 f0 1"/>
              <a:gd name="f18" fmla="*/ f12 f0 1"/>
              <a:gd name="f19" fmla="*/ f13 f0 1"/>
              <a:gd name="f20" fmla="?: f14 f4 1"/>
              <a:gd name="f21" fmla="?: f15 f5 1"/>
              <a:gd name="f22" fmla="?: f16 f6 1"/>
              <a:gd name="f23" fmla="*/ f17 1 f3"/>
              <a:gd name="f24" fmla="*/ f18 1 f3"/>
              <a:gd name="f25" fmla="*/ f19 1 f3"/>
              <a:gd name="f26" fmla="*/ f20 1 21600"/>
              <a:gd name="f27" fmla="*/ f21 1 21600"/>
              <a:gd name="f28" fmla="*/ 21600 f20 1"/>
              <a:gd name="f29" fmla="*/ 21600 f21 1"/>
              <a:gd name="f30" fmla="+- f23 0 f1"/>
              <a:gd name="f31" fmla="+- f24 0 f1"/>
              <a:gd name="f32" fmla="+- f25 0 f1"/>
              <a:gd name="f33" fmla="min f27 f26"/>
              <a:gd name="f34" fmla="*/ f28 1 f22"/>
              <a:gd name="f35" fmla="*/ f29 1 f22"/>
              <a:gd name="f36" fmla="val f34"/>
              <a:gd name="f37" fmla="val f35"/>
              <a:gd name="f38" fmla="*/ f7 f33 1"/>
              <a:gd name="f39" fmla="+- f37 0 f7"/>
              <a:gd name="f40" fmla="+- f36 0 f7"/>
              <a:gd name="f41" fmla="*/ f36 f33 1"/>
              <a:gd name="f42" fmla="*/ f37 f33 1"/>
              <a:gd name="f43" fmla="min f40 f39"/>
              <a:gd name="f44" fmla="*/ f43 f9 1"/>
              <a:gd name="f45" fmla="*/ f43 f10 1"/>
              <a:gd name="f46" fmla="*/ f44 1 100000"/>
              <a:gd name="f47" fmla="*/ f45 1 100000"/>
              <a:gd name="f48" fmla="*/ f46 1 2"/>
              <a:gd name="f49" fmla="+- f36 0 f46"/>
              <a:gd name="f50" fmla="+- f47 0 f46"/>
              <a:gd name="f51" fmla="*/ f47 f33 1"/>
              <a:gd name="f52" fmla="*/ f46 f33 1"/>
              <a:gd name="f53" fmla="+- f46 0 f48"/>
              <a:gd name="f54" fmla="max f50 0"/>
              <a:gd name="f55" fmla="*/ f49 f33 1"/>
              <a:gd name="f56" fmla="*/ f48 f33 1"/>
              <a:gd name="f57" fmla="+- f46 f54 0"/>
              <a:gd name="f58" fmla="+- f53 f46 0"/>
              <a:gd name="f59" fmla="+- f53 f47 0"/>
              <a:gd name="f60" fmla="*/ f53 f33 1"/>
              <a:gd name="f61" fmla="*/ f54 f33 1"/>
              <a:gd name="f62" fmla="+- f58 f53 0"/>
              <a:gd name="f63" fmla="*/ f59 f33 1"/>
              <a:gd name="f64" fmla="*/ f58 f33 1"/>
              <a:gd name="f65" fmla="*/ f57 f33 1"/>
              <a:gd name="f66" fmla="*/ f62 f33 1"/>
            </a:gdLst>
            <a:ahLst/>
            <a:cxnLst>
              <a:cxn ang="3cd4">
                <a:pos x="hc" y="t"/>
              </a:cxn>
              <a:cxn ang="0">
                <a:pos x="r" y="vc"/>
              </a:cxn>
              <a:cxn ang="cd4">
                <a:pos x="hc" y="b"/>
              </a:cxn>
              <a:cxn ang="cd2">
                <a:pos x="l" y="vc"/>
              </a:cxn>
              <a:cxn ang="f30">
                <a:pos x="f55" y="f38"/>
              </a:cxn>
              <a:cxn ang="f31">
                <a:pos x="f55" y="f66"/>
              </a:cxn>
              <a:cxn ang="f31">
                <a:pos x="f56" y="f42"/>
              </a:cxn>
              <a:cxn ang="f32">
                <a:pos x="f41" y="f52"/>
              </a:cxn>
            </a:cxnLst>
            <a:rect l="f38" t="f38" r="f41" b="f42"/>
            <a:pathLst>
              <a:path>
                <a:moveTo>
                  <a:pt x="f38" y="f42"/>
                </a:moveTo>
                <a:lnTo>
                  <a:pt x="f38" y="f63"/>
                </a:lnTo>
                <a:arcTo wR="f51" hR="f51" stAng="f0" swAng="f1"/>
                <a:lnTo>
                  <a:pt x="f55" y="f60"/>
                </a:lnTo>
                <a:lnTo>
                  <a:pt x="f55" y="f38"/>
                </a:lnTo>
                <a:lnTo>
                  <a:pt x="f41" y="f52"/>
                </a:lnTo>
                <a:lnTo>
                  <a:pt x="f55" y="f66"/>
                </a:lnTo>
                <a:lnTo>
                  <a:pt x="f55" y="f64"/>
                </a:lnTo>
                <a:lnTo>
                  <a:pt x="f65" y="f64"/>
                </a:lnTo>
                <a:arcTo wR="f61" hR="f61" stAng="f2" swAng="f8"/>
                <a:lnTo>
                  <a:pt x="f52" y="f42"/>
                </a:lnTo>
                <a:close/>
              </a:path>
            </a:pathLst>
          </a:custGeom>
          <a:solidFill>
            <a:srgbClr val="7030A0"/>
          </a:solidFill>
          <a:ln w="12701" cap="flat">
            <a:solidFill>
              <a:srgbClr val="2F528F"/>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dirty="0">
              <a:solidFill>
                <a:srgbClr val="000000"/>
              </a:solidFill>
              <a:latin typeface="Calibri"/>
            </a:endParaRPr>
          </a:p>
        </p:txBody>
      </p:sp>
      <p:sp>
        <p:nvSpPr>
          <p:cNvPr id="8" name="Flèche : droite rayée 7">
            <a:extLst>
              <a:ext uri="{FF2B5EF4-FFF2-40B4-BE49-F238E27FC236}">
                <a16:creationId xmlns:a16="http://schemas.microsoft.com/office/drawing/2014/main" id="{2252C3F5-2B05-48BE-8946-DE5D75348C83}"/>
              </a:ext>
            </a:extLst>
          </p:cNvPr>
          <p:cNvSpPr/>
          <p:nvPr/>
        </p:nvSpPr>
        <p:spPr>
          <a:xfrm rot="5400013">
            <a:off x="173263" y="1442359"/>
            <a:ext cx="1088156" cy="470298"/>
          </a:xfrm>
          <a:custGeom>
            <a:avLst>
              <a:gd name="f0" fmla="val 18525"/>
              <a:gd name="f1" fmla="val 5400"/>
            </a:avLst>
            <a:gdLst>
              <a:gd name="f2" fmla="val 10800000"/>
              <a:gd name="f3" fmla="val 5400000"/>
              <a:gd name="f4" fmla="val 180"/>
              <a:gd name="f5" fmla="val w"/>
              <a:gd name="f6" fmla="val h"/>
              <a:gd name="f7" fmla="val 0"/>
              <a:gd name="f8" fmla="val 21600"/>
              <a:gd name="f9" fmla="val 4000"/>
              <a:gd name="f10" fmla="val 10800"/>
              <a:gd name="f11" fmla="val 21800"/>
              <a:gd name="f12" fmla="val 1000"/>
              <a:gd name="f13" fmla="val 2000"/>
              <a:gd name="f14" fmla="val 3000"/>
              <a:gd name="f15" fmla="+- 0 0 0"/>
              <a:gd name="f16" fmla="+- 0 0 180"/>
              <a:gd name="f17" fmla="*/ f5 1 21600"/>
              <a:gd name="f18" fmla="*/ f6 1 21600"/>
              <a:gd name="f19" fmla="+- f8 0 f7"/>
              <a:gd name="f20" fmla="pin 4000 f0 21600"/>
              <a:gd name="f21" fmla="pin 0 f1 10800"/>
              <a:gd name="f22" fmla="*/ f15 f2 1"/>
              <a:gd name="f23" fmla="*/ f16 f2 1"/>
              <a:gd name="f24" fmla="val f20"/>
              <a:gd name="f25" fmla="val f21"/>
              <a:gd name="f26" fmla="*/ f19 1 21600"/>
              <a:gd name="f27" fmla="*/ f20 f17 1"/>
              <a:gd name="f28" fmla="*/ f21 f18 1"/>
              <a:gd name="f29" fmla="*/ f22 1 f4"/>
              <a:gd name="f30" fmla="*/ f23 1 f4"/>
              <a:gd name="f31" fmla="+- f8 0 f25"/>
              <a:gd name="f32" fmla="+- f8 0 f24"/>
              <a:gd name="f33" fmla="*/ 4000 f26 1"/>
              <a:gd name="f34" fmla="*/ 0 f26 1"/>
              <a:gd name="f35" fmla="*/ 21600 f26 1"/>
              <a:gd name="f36" fmla="*/ f25 f18 1"/>
              <a:gd name="f37" fmla="*/ f24 f17 1"/>
              <a:gd name="f38" fmla="+- f29 0 f3"/>
              <a:gd name="f39" fmla="+- f30 0 f3"/>
              <a:gd name="f40" fmla="*/ f32 f25 1"/>
              <a:gd name="f41" fmla="*/ f34 1 f26"/>
              <a:gd name="f42" fmla="*/ f35 1 f26"/>
              <a:gd name="f43" fmla="*/ f33 1 f26"/>
              <a:gd name="f44" fmla="*/ f31 f18 1"/>
              <a:gd name="f45" fmla="*/ f40 1 10800"/>
              <a:gd name="f46" fmla="*/ f43 f17 1"/>
              <a:gd name="f47" fmla="*/ f41 f18 1"/>
              <a:gd name="f48" fmla="*/ f42 f18 1"/>
              <a:gd name="f49" fmla="+- f24 f45 0"/>
              <a:gd name="f50" fmla="*/ f49 f17 1"/>
            </a:gdLst>
            <a:ahLst>
              <a:ahXY gdRefX="f0" minX="f9" maxX="f8" gdRefY="f1" minY="f7" maxY="f10">
                <a:pos x="f27" y="f28"/>
              </a:ahXY>
            </a:ahLst>
            <a:cxnLst>
              <a:cxn ang="3cd4">
                <a:pos x="hc" y="t"/>
              </a:cxn>
              <a:cxn ang="0">
                <a:pos x="r" y="vc"/>
              </a:cxn>
              <a:cxn ang="cd4">
                <a:pos x="hc" y="b"/>
              </a:cxn>
              <a:cxn ang="cd2">
                <a:pos x="l" y="vc"/>
              </a:cxn>
              <a:cxn ang="f38">
                <a:pos x="f37" y="f47"/>
              </a:cxn>
              <a:cxn ang="f39">
                <a:pos x="f37" y="f48"/>
              </a:cxn>
            </a:cxnLst>
            <a:rect l="f46" t="f36" r="f50" b="f44"/>
            <a:pathLst>
              <a:path w="21600" h="21600">
                <a:moveTo>
                  <a:pt x="f24" y="f7"/>
                </a:moveTo>
                <a:lnTo>
                  <a:pt x="f8" y="f10"/>
                </a:lnTo>
                <a:lnTo>
                  <a:pt x="f24" y="f11"/>
                </a:lnTo>
                <a:lnTo>
                  <a:pt x="f24" y="f31"/>
                </a:lnTo>
                <a:lnTo>
                  <a:pt x="f9" y="f31"/>
                </a:lnTo>
                <a:lnTo>
                  <a:pt x="f9" y="f25"/>
                </a:lnTo>
                <a:lnTo>
                  <a:pt x="f24" y="f25"/>
                </a:lnTo>
                <a:lnTo>
                  <a:pt x="f24" y="f7"/>
                </a:lnTo>
                <a:moveTo>
                  <a:pt x="f7" y="f25"/>
                </a:moveTo>
                <a:lnTo>
                  <a:pt x="f7" y="f31"/>
                </a:lnTo>
                <a:lnTo>
                  <a:pt x="f12" y="f31"/>
                </a:lnTo>
                <a:lnTo>
                  <a:pt x="f12" y="f25"/>
                </a:lnTo>
                <a:lnTo>
                  <a:pt x="f7" y="f25"/>
                </a:lnTo>
                <a:moveTo>
                  <a:pt x="f13" y="f25"/>
                </a:moveTo>
                <a:lnTo>
                  <a:pt x="f13" y="f31"/>
                </a:lnTo>
                <a:lnTo>
                  <a:pt x="f14" y="f31"/>
                </a:lnTo>
                <a:lnTo>
                  <a:pt x="f14" y="f25"/>
                </a:lnTo>
                <a:lnTo>
                  <a:pt x="f13" y="f25"/>
                </a:lnTo>
                <a:close/>
              </a:path>
            </a:pathLst>
          </a:custGeom>
          <a:solidFill>
            <a:srgbClr val="C55A11"/>
          </a:solidFill>
          <a:ln w="12701" cap="flat">
            <a:solidFill>
              <a:srgbClr val="ED7D31"/>
            </a:solidFill>
            <a:prstDash val="solid"/>
            <a:miter/>
          </a:ln>
        </p:spPr>
        <p:txBody>
          <a:bodyPr vert="horz" wrap="square" lIns="82953" tIns="41476" rIns="82953" bIns="41476" anchor="ctr" anchorCtr="1" compatLnSpc="1">
            <a:noAutofit/>
          </a:bodyPr>
          <a:lstStyle/>
          <a:p>
            <a:pPr algn="ctr" defTabSz="829544">
              <a:defRPr sz="1800" b="0" i="0" u="none" strike="noStrike" kern="0" cap="none" spc="0" baseline="0">
                <a:solidFill>
                  <a:srgbClr val="000000"/>
                </a:solidFill>
                <a:uFillTx/>
              </a:defRPr>
            </a:pPr>
            <a:endParaRPr lang="fr-FR" sz="1633" dirty="0">
              <a:solidFill>
                <a:srgbClr val="FFFFFF"/>
              </a:solidFill>
              <a:latin typeface="Calibri"/>
            </a:endParaRPr>
          </a:p>
        </p:txBody>
      </p:sp>
      <p:sp>
        <p:nvSpPr>
          <p:cNvPr id="9" name="Espace réservé du numéro de diapositive 8">
            <a:extLst>
              <a:ext uri="{FF2B5EF4-FFF2-40B4-BE49-F238E27FC236}">
                <a16:creationId xmlns:a16="http://schemas.microsoft.com/office/drawing/2014/main" id="{5351A770-FE0D-4871-B45B-E26F62054587}"/>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12A31F47-9D5E-461E-AF78-A89A101A5CCF}" type="slidenum">
              <a:rPr sz="1633"/>
              <a:pPr algn="r" defTabSz="829544" hangingPunct="0">
                <a:defRPr sz="1800" b="0" i="0" u="none" strike="noStrike" kern="0" cap="none" spc="0" baseline="0">
                  <a:solidFill>
                    <a:srgbClr val="000000"/>
                  </a:solidFill>
                  <a:uFillTx/>
                </a:defRPr>
              </a:pPr>
              <a:t>8</a:t>
            </a:fld>
            <a:endParaRPr lang="fr-FR" sz="1270" dirty="0">
              <a:solidFill>
                <a:srgbClr val="000000"/>
              </a:solidFill>
              <a:latin typeface="Times New Roman" pitchFamily="18"/>
              <a:ea typeface="Arial Unicode MS" pitchFamily="2"/>
              <a:cs typeface="Tahoma" pitchFamily="2"/>
            </a:endParaRPr>
          </a:p>
        </p:txBody>
      </p:sp>
      <p:sp>
        <p:nvSpPr>
          <p:cNvPr id="10" name="Espace réservé du numéro de diapositive 9">
            <a:extLst>
              <a:ext uri="{FF2B5EF4-FFF2-40B4-BE49-F238E27FC236}">
                <a16:creationId xmlns:a16="http://schemas.microsoft.com/office/drawing/2014/main" id="{F0031955-BF87-4BEE-B503-BCE8C640313A}"/>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8E7B5AA8-A476-4C35-9509-21E11CCED495}" type="slidenum">
              <a:rPr sz="1633"/>
              <a:pPr algn="r" defTabSz="829544" hangingPunct="0">
                <a:defRPr sz="1800" b="0" i="0" u="none" strike="noStrike" kern="0" cap="none" spc="0" baseline="0">
                  <a:solidFill>
                    <a:srgbClr val="000000"/>
                  </a:solidFill>
                  <a:uFillTx/>
                </a:defRPr>
              </a:pPr>
              <a:t>8</a:t>
            </a:fld>
            <a:endParaRPr lang="fr-FR" sz="1270" dirty="0">
              <a:solidFill>
                <a:srgbClr val="000000"/>
              </a:solidFill>
              <a:latin typeface="Times New Roman" pitchFamily="18"/>
              <a:ea typeface="Arial Unicode MS" pitchFamily="2"/>
              <a:cs typeface="Tahoma" pitchFamily="2"/>
            </a:endParaRPr>
          </a:p>
        </p:txBody>
      </p:sp>
      <p:pic>
        <p:nvPicPr>
          <p:cNvPr id="11" name="Image 11">
            <a:extLst>
              <a:ext uri="{FF2B5EF4-FFF2-40B4-BE49-F238E27FC236}">
                <a16:creationId xmlns:a16="http://schemas.microsoft.com/office/drawing/2014/main" id="{A200D969-08D3-4AAC-BD9D-53BB3C2319CD}"/>
              </a:ext>
            </a:extLst>
          </p:cNvPr>
          <p:cNvPicPr>
            <a:picLocks noChangeAspect="1"/>
          </p:cNvPicPr>
          <p:nvPr/>
        </p:nvPicPr>
        <p:blipFill>
          <a:blip r:embed="rId3"/>
          <a:stretch>
            <a:fillRect/>
          </a:stretch>
        </p:blipFill>
        <p:spPr>
          <a:xfrm>
            <a:off x="10831719" y="2963498"/>
            <a:ext cx="1451518" cy="1432932"/>
          </a:xfrm>
          <a:prstGeom prst="rect">
            <a:avLst/>
          </a:prstGeom>
        </p:spPr>
      </p:pic>
    </p:spTree>
    <p:extLst>
      <p:ext uri="{BB962C8B-B14F-4D97-AF65-F5344CB8AC3E}">
        <p14:creationId xmlns:p14="http://schemas.microsoft.com/office/powerpoint/2010/main" val="3376062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3">
            <a:extLst>
              <a:ext uri="{FF2B5EF4-FFF2-40B4-BE49-F238E27FC236}">
                <a16:creationId xmlns:a16="http://schemas.microsoft.com/office/drawing/2014/main" id="{B1915FEB-0EC7-46CD-B78E-C5FC8E82E20A}"/>
              </a:ext>
            </a:extLst>
          </p:cNvPr>
          <p:cNvSpPr txBox="1"/>
          <p:nvPr/>
        </p:nvSpPr>
        <p:spPr>
          <a:xfrm>
            <a:off x="1784719" y="2614384"/>
            <a:ext cx="9397659" cy="1235445"/>
          </a:xfrm>
          <a:prstGeom prst="rect">
            <a:avLst/>
          </a:prstGeom>
          <a:solidFill>
            <a:srgbClr val="99CC99"/>
          </a:solidFill>
          <a:ln cap="flat">
            <a:noFill/>
          </a:ln>
        </p:spPr>
        <p:txBody>
          <a:bodyPr vert="horz" wrap="square" lIns="81650" tIns="40820" rIns="81650" bIns="40820" anchor="t" anchorCtr="0" compatLnSpc="0">
            <a:spAutoFit/>
          </a:bodyPr>
          <a:lstStyle/>
          <a:p>
            <a:pPr defTabSz="829544" hangingPunct="0">
              <a:lnSpc>
                <a:spcPct val="200000"/>
              </a:lnSpc>
              <a:defRPr sz="1800" b="0" i="0" u="none" strike="noStrike" kern="0" cap="none" spc="0" baseline="0">
                <a:solidFill>
                  <a:srgbClr val="000000"/>
                </a:solidFill>
                <a:uFillTx/>
                <a:latin typeface="Avenir Next LT Pro" pitchFamily="34"/>
              </a:defRPr>
            </a:pPr>
            <a:r>
              <a:rPr lang="fr-FR" sz="2000" dirty="0">
                <a:solidFill>
                  <a:srgbClr val="000000"/>
                </a:solidFill>
                <a:latin typeface="Avenir Next LT Pro" pitchFamily="34"/>
                <a:ea typeface="Microsoft YaHei"/>
                <a:cs typeface="Arial Unicode MS"/>
              </a:rPr>
              <a:t>ATTENTION ! En tant qu'</a:t>
            </a:r>
            <a:r>
              <a:rPr lang="fr-FR" sz="2000" u="sng" dirty="0">
                <a:solidFill>
                  <a:srgbClr val="000000"/>
                </a:solidFill>
                <a:latin typeface="Avenir Next LT Pro" pitchFamily="34"/>
                <a:ea typeface="Microsoft YaHei"/>
                <a:cs typeface="Arial Unicode MS"/>
              </a:rPr>
              <a:t>ouvrant droit</a:t>
            </a:r>
            <a:r>
              <a:rPr lang="fr-FR" sz="2000" dirty="0">
                <a:solidFill>
                  <a:srgbClr val="000000"/>
                </a:solidFill>
                <a:latin typeface="Avenir Next LT Pro" pitchFamily="34"/>
                <a:ea typeface="Microsoft YaHei"/>
                <a:cs typeface="Arial Unicode MS"/>
              </a:rPr>
              <a:t>, vous êtes responsable de l'utilisation des facilités de circulation de vos ayant droit</a:t>
            </a:r>
            <a:endParaRPr lang="fr-FR" sz="2000" dirty="0">
              <a:solidFill>
                <a:srgbClr val="000000"/>
              </a:solidFill>
              <a:latin typeface="Avenir Next LT Pro" pitchFamily="34"/>
            </a:endParaRPr>
          </a:p>
        </p:txBody>
      </p:sp>
      <p:sp>
        <p:nvSpPr>
          <p:cNvPr id="6" name="Espace réservé du numéro de diapositive 5">
            <a:extLst>
              <a:ext uri="{FF2B5EF4-FFF2-40B4-BE49-F238E27FC236}">
                <a16:creationId xmlns:a16="http://schemas.microsoft.com/office/drawing/2014/main" id="{63415A6F-7077-4BEF-9BAF-B72E3894EFA4}"/>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F7EBFE35-2746-4322-B4CD-1E033F56B915}" type="slidenum">
              <a:rPr sz="1633"/>
              <a:pPr algn="r" defTabSz="829544" hangingPunct="0">
                <a:defRPr sz="1800" b="0" i="0" u="none" strike="noStrike" kern="0" cap="none" spc="0" baseline="0">
                  <a:solidFill>
                    <a:srgbClr val="000000"/>
                  </a:solidFill>
                  <a:uFillTx/>
                </a:defRPr>
              </a:pPr>
              <a:t>9</a:t>
            </a:fld>
            <a:endParaRPr lang="fr-FR" sz="1270" dirty="0">
              <a:solidFill>
                <a:srgbClr val="000000"/>
              </a:solidFill>
              <a:latin typeface="Times New Roman" pitchFamily="18"/>
              <a:ea typeface="Arial Unicode MS" pitchFamily="2"/>
              <a:cs typeface="Tahoma" pitchFamily="2"/>
            </a:endParaRPr>
          </a:p>
        </p:txBody>
      </p:sp>
      <p:sp>
        <p:nvSpPr>
          <p:cNvPr id="7" name="Espace réservé du numéro de diapositive 6">
            <a:extLst>
              <a:ext uri="{FF2B5EF4-FFF2-40B4-BE49-F238E27FC236}">
                <a16:creationId xmlns:a16="http://schemas.microsoft.com/office/drawing/2014/main" id="{8B7B25BF-FCF4-4B1E-80A0-ED8A590FD713}"/>
              </a:ext>
            </a:extLst>
          </p:cNvPr>
          <p:cNvSpPr txBox="1"/>
          <p:nvPr/>
        </p:nvSpPr>
        <p:spPr>
          <a:xfrm>
            <a:off x="8080053" y="6247907"/>
            <a:ext cx="2130316" cy="472897"/>
          </a:xfrm>
          <a:prstGeom prst="rect">
            <a:avLst/>
          </a:prstGeom>
          <a:noFill/>
          <a:ln cap="flat">
            <a:noFill/>
          </a:ln>
        </p:spPr>
        <p:txBody>
          <a:bodyPr vert="horz" wrap="square" lIns="0" tIns="0" rIns="0" bIns="0" anchor="t" anchorCtr="0" compatLnSpc="1">
            <a:noAutofit/>
          </a:bodyPr>
          <a:lstStyle/>
          <a:p>
            <a:pPr algn="r" defTabSz="829544" hangingPunct="0">
              <a:defRPr sz="1800" b="0" i="0" u="none" strike="noStrike" kern="0" cap="none" spc="0" baseline="0">
                <a:solidFill>
                  <a:srgbClr val="000000"/>
                </a:solidFill>
                <a:uFillTx/>
              </a:defRPr>
            </a:pPr>
            <a:fld id="{59089633-645C-4AC5-A13C-AE9FA728C219}" type="slidenum">
              <a:rPr sz="1633"/>
              <a:pPr algn="r" defTabSz="829544" hangingPunct="0">
                <a:defRPr sz="1800" b="0" i="0" u="none" strike="noStrike" kern="0" cap="none" spc="0" baseline="0">
                  <a:solidFill>
                    <a:srgbClr val="000000"/>
                  </a:solidFill>
                  <a:uFillTx/>
                </a:defRPr>
              </a:pPr>
              <a:t>9</a:t>
            </a:fld>
            <a:endParaRPr lang="fr-FR" sz="1270" dirty="0">
              <a:solidFill>
                <a:srgbClr val="000000"/>
              </a:solidFill>
              <a:latin typeface="Times New Roman" pitchFamily="18"/>
              <a:ea typeface="Arial Unicode MS" pitchFamily="2"/>
              <a:cs typeface="Tahoma" pitchFamily="2"/>
            </a:endParaRPr>
          </a:p>
        </p:txBody>
      </p:sp>
      <p:pic>
        <p:nvPicPr>
          <p:cNvPr id="8" name="Image 8">
            <a:extLst>
              <a:ext uri="{FF2B5EF4-FFF2-40B4-BE49-F238E27FC236}">
                <a16:creationId xmlns:a16="http://schemas.microsoft.com/office/drawing/2014/main" id="{B5BF00FA-B9AE-4932-AE95-B358870EDFC3}"/>
              </a:ext>
            </a:extLst>
          </p:cNvPr>
          <p:cNvPicPr>
            <a:picLocks noChangeAspect="1"/>
          </p:cNvPicPr>
          <p:nvPr/>
        </p:nvPicPr>
        <p:blipFill>
          <a:blip r:embed="rId3"/>
          <a:stretch>
            <a:fillRect/>
          </a:stretch>
        </p:blipFill>
        <p:spPr>
          <a:xfrm>
            <a:off x="519803" y="639703"/>
            <a:ext cx="1440296" cy="1561185"/>
          </a:xfrm>
          <a:prstGeom prst="rect">
            <a:avLst/>
          </a:prstGeom>
        </p:spPr>
      </p:pic>
    </p:spTree>
    <p:extLst>
      <p:ext uri="{BB962C8B-B14F-4D97-AF65-F5344CB8AC3E}">
        <p14:creationId xmlns:p14="http://schemas.microsoft.com/office/powerpoint/2010/main" val="269953486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TotalTime>
  <Words>2877</Words>
  <Application>Microsoft Macintosh PowerPoint</Application>
  <PresentationFormat>Grand écran</PresentationFormat>
  <Paragraphs>514</Paragraphs>
  <Slides>63</Slides>
  <Notes>14</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63</vt:i4>
      </vt:variant>
    </vt:vector>
  </HeadingPairs>
  <TitlesOfParts>
    <vt:vector size="75" baseType="lpstr">
      <vt:lpstr>Arial,Sans-Serif</vt:lpstr>
      <vt:lpstr>Arial</vt:lpstr>
      <vt:lpstr>Avenir Next LT Pro</vt:lpstr>
      <vt:lpstr>Avenir Next LT Pro Demi</vt:lpstr>
      <vt:lpstr>Calibri</vt:lpstr>
      <vt:lpstr>Calibri Light</vt:lpstr>
      <vt:lpstr>Cooper Black</vt:lpstr>
      <vt:lpstr>Forte</vt:lpstr>
      <vt:lpstr>Times New Roman</vt:lpstr>
      <vt:lpstr>Verdana</vt:lpstr>
      <vt:lpstr>Wingdings</vt:lpstr>
      <vt:lpstr>Thème Office</vt:lpstr>
      <vt:lpstr>Présentation PowerPoint</vt:lpstr>
      <vt:lpstr>Présentation PowerPoint</vt:lpstr>
      <vt:lpstr>Présentation PowerPoint</vt:lpstr>
      <vt:lpstr>Mes Facilités de Circulation Dématérialisées (MFCD)</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Mes Facilités de Circulation Dématérialisées (MFCD)</vt:lpstr>
      <vt:lpstr>Mes Facilités de Circulation Dématérialisées (MFCD)</vt:lpstr>
      <vt:lpstr>Mes Facilités de Circulation Dématérialisées (MFCD)</vt:lpstr>
      <vt:lpstr>Présentation PowerPoint</vt:lpstr>
      <vt:lpstr>Mes Facilités de Circulation Dématérialisées (MFCD)</vt:lpstr>
      <vt:lpstr>Mes Facilités de Circulation Dématérialisées (MFCD)</vt:lpstr>
      <vt:lpstr>Mes Facilités de Circulation Dématérialisées (MFCD)</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MFCD : Le justificatif de voyage</vt:lpstr>
      <vt:lpstr>Présentation PowerPoint</vt:lpstr>
      <vt:lpstr>Présentation PowerPoint</vt:lpstr>
      <vt:lpstr>MFCD : Le justificatif de voyage</vt:lpstr>
      <vt:lpstr>Présentation PowerPoint</vt:lpstr>
      <vt:lpstr>Présentation PowerPoint</vt:lpstr>
      <vt:lpstr>Présentation PowerPoint</vt:lpstr>
      <vt:lpstr>Présentation PowerPoint</vt:lpstr>
      <vt:lpstr>Présentation PowerPoint</vt:lpstr>
      <vt:lpstr>Mes Facilités de Circulation Dématérialisées (MFCD)</vt:lpstr>
      <vt:lpstr>Présentation PowerPoint</vt:lpstr>
      <vt:lpstr>Présentation PowerPoint</vt:lpstr>
      <vt:lpstr>Présentation PowerPoint</vt:lpstr>
      <vt:lpstr>Présentation PowerPoint</vt:lpstr>
      <vt:lpstr>Mes Facilités de Circulation Dématérialisées (MFCD)</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Assemblée Générale de la section FGRCF d de MULHOUSE le jeudi 10 mars 2022</dc:title>
  <dc:creator>Dominique Boucard</dc:creator>
  <cp:lastModifiedBy>Dominique Boucard</cp:lastModifiedBy>
  <cp:revision>54</cp:revision>
  <dcterms:created xsi:type="dcterms:W3CDTF">2022-03-09T08:01:08Z</dcterms:created>
  <dcterms:modified xsi:type="dcterms:W3CDTF">2022-09-10T11:57:07Z</dcterms:modified>
</cp:coreProperties>
</file>